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4" r:id="rId1"/>
    <p:sldMasterId id="2147483654" r:id="rId2"/>
    <p:sldMasterId id="2147483892" r:id="rId3"/>
    <p:sldMasterId id="2147483880" r:id="rId4"/>
  </p:sldMasterIdLst>
  <p:notesMasterIdLst>
    <p:notesMasterId r:id="rId30"/>
  </p:notesMasterIdLst>
  <p:handoutMasterIdLst>
    <p:handoutMasterId r:id="rId31"/>
  </p:handoutMasterIdLst>
  <p:sldIdLst>
    <p:sldId id="1061" r:id="rId5"/>
    <p:sldId id="1062" r:id="rId6"/>
    <p:sldId id="1063" r:id="rId7"/>
    <p:sldId id="1064" r:id="rId8"/>
    <p:sldId id="1065" r:id="rId9"/>
    <p:sldId id="1066" r:id="rId10"/>
    <p:sldId id="1067" r:id="rId11"/>
    <p:sldId id="1068" r:id="rId12"/>
    <p:sldId id="1070" r:id="rId13"/>
    <p:sldId id="1086" r:id="rId14"/>
    <p:sldId id="1069" r:id="rId15"/>
    <p:sldId id="1071" r:id="rId16"/>
    <p:sldId id="1072" r:id="rId17"/>
    <p:sldId id="1073" r:id="rId18"/>
    <p:sldId id="1074" r:id="rId19"/>
    <p:sldId id="1075" r:id="rId20"/>
    <p:sldId id="1076" r:id="rId21"/>
    <p:sldId id="1085" r:id="rId22"/>
    <p:sldId id="1077" r:id="rId23"/>
    <p:sldId id="1078" r:id="rId24"/>
    <p:sldId id="1079" r:id="rId25"/>
    <p:sldId id="1080" r:id="rId26"/>
    <p:sldId id="1083" r:id="rId27"/>
    <p:sldId id="1084" r:id="rId28"/>
    <p:sldId id="967" r:id="rId29"/>
  </p:sldIdLst>
  <p:sldSz cx="9144000" cy="6858000" type="screen4x3"/>
  <p:notesSz cx="6797675" cy="9926638"/>
  <p:defaultTextStyle>
    <a:defPPr>
      <a:defRPr lang="zh-TW"/>
    </a:defPPr>
    <a:lvl1pPr algn="ctr" rtl="0" eaLnBrk="0" fontAlgn="base" hangingPunct="0">
      <a:spcBef>
        <a:spcPct val="0"/>
      </a:spcBef>
      <a:spcAft>
        <a:spcPct val="0"/>
      </a:spcAft>
      <a:defRPr sz="1200" b="1" kern="1200">
        <a:solidFill>
          <a:schemeClr val="tx1"/>
        </a:solidFill>
        <a:latin typeface="Times New Roman" pitchFamily="18" charset="0"/>
        <a:ea typeface="標楷體" pitchFamily="65" charset="-120"/>
        <a:cs typeface="+mn-cs"/>
      </a:defRPr>
    </a:lvl1pPr>
    <a:lvl2pPr marL="457200" algn="ctr" rtl="0" eaLnBrk="0" fontAlgn="base" hangingPunct="0">
      <a:spcBef>
        <a:spcPct val="0"/>
      </a:spcBef>
      <a:spcAft>
        <a:spcPct val="0"/>
      </a:spcAft>
      <a:defRPr sz="1200" b="1" kern="1200">
        <a:solidFill>
          <a:schemeClr val="tx1"/>
        </a:solidFill>
        <a:latin typeface="Times New Roman" pitchFamily="18" charset="0"/>
        <a:ea typeface="標楷體" pitchFamily="65" charset="-120"/>
        <a:cs typeface="+mn-cs"/>
      </a:defRPr>
    </a:lvl2pPr>
    <a:lvl3pPr marL="914400" algn="ctr" rtl="0" eaLnBrk="0" fontAlgn="base" hangingPunct="0">
      <a:spcBef>
        <a:spcPct val="0"/>
      </a:spcBef>
      <a:spcAft>
        <a:spcPct val="0"/>
      </a:spcAft>
      <a:defRPr sz="1200" b="1" kern="1200">
        <a:solidFill>
          <a:schemeClr val="tx1"/>
        </a:solidFill>
        <a:latin typeface="Times New Roman" pitchFamily="18" charset="0"/>
        <a:ea typeface="標楷體" pitchFamily="65" charset="-120"/>
        <a:cs typeface="+mn-cs"/>
      </a:defRPr>
    </a:lvl3pPr>
    <a:lvl4pPr marL="1371600" algn="ctr" rtl="0" eaLnBrk="0" fontAlgn="base" hangingPunct="0">
      <a:spcBef>
        <a:spcPct val="0"/>
      </a:spcBef>
      <a:spcAft>
        <a:spcPct val="0"/>
      </a:spcAft>
      <a:defRPr sz="1200" b="1" kern="1200">
        <a:solidFill>
          <a:schemeClr val="tx1"/>
        </a:solidFill>
        <a:latin typeface="Times New Roman" pitchFamily="18" charset="0"/>
        <a:ea typeface="標楷體" pitchFamily="65" charset="-120"/>
        <a:cs typeface="+mn-cs"/>
      </a:defRPr>
    </a:lvl4pPr>
    <a:lvl5pPr marL="1828800" algn="ctr" rtl="0" eaLnBrk="0" fontAlgn="base" hangingPunct="0">
      <a:spcBef>
        <a:spcPct val="0"/>
      </a:spcBef>
      <a:spcAft>
        <a:spcPct val="0"/>
      </a:spcAft>
      <a:defRPr sz="1200" b="1" kern="1200">
        <a:solidFill>
          <a:schemeClr val="tx1"/>
        </a:solidFill>
        <a:latin typeface="Times New Roman" pitchFamily="18" charset="0"/>
        <a:ea typeface="標楷體" pitchFamily="65" charset="-120"/>
        <a:cs typeface="+mn-cs"/>
      </a:defRPr>
    </a:lvl5pPr>
    <a:lvl6pPr marL="2286000" algn="l" defTabSz="914400" rtl="0" eaLnBrk="1" latinLnBrk="0" hangingPunct="1">
      <a:defRPr sz="1200" b="1" kern="1200">
        <a:solidFill>
          <a:schemeClr val="tx1"/>
        </a:solidFill>
        <a:latin typeface="Times New Roman" pitchFamily="18" charset="0"/>
        <a:ea typeface="標楷體" pitchFamily="65" charset="-120"/>
        <a:cs typeface="+mn-cs"/>
      </a:defRPr>
    </a:lvl6pPr>
    <a:lvl7pPr marL="2743200" algn="l" defTabSz="914400" rtl="0" eaLnBrk="1" latinLnBrk="0" hangingPunct="1">
      <a:defRPr sz="1200" b="1" kern="1200">
        <a:solidFill>
          <a:schemeClr val="tx1"/>
        </a:solidFill>
        <a:latin typeface="Times New Roman" pitchFamily="18" charset="0"/>
        <a:ea typeface="標楷體" pitchFamily="65" charset="-120"/>
        <a:cs typeface="+mn-cs"/>
      </a:defRPr>
    </a:lvl7pPr>
    <a:lvl8pPr marL="3200400" algn="l" defTabSz="914400" rtl="0" eaLnBrk="1" latinLnBrk="0" hangingPunct="1">
      <a:defRPr sz="1200" b="1" kern="1200">
        <a:solidFill>
          <a:schemeClr val="tx1"/>
        </a:solidFill>
        <a:latin typeface="Times New Roman" pitchFamily="18" charset="0"/>
        <a:ea typeface="標楷體" pitchFamily="65" charset="-120"/>
        <a:cs typeface="+mn-cs"/>
      </a:defRPr>
    </a:lvl8pPr>
    <a:lvl9pPr marL="3657600" algn="l" defTabSz="914400" rtl="0" eaLnBrk="1" latinLnBrk="0" hangingPunct="1">
      <a:defRPr sz="1200" b="1" kern="1200">
        <a:solidFill>
          <a:schemeClr val="tx1"/>
        </a:solidFill>
        <a:latin typeface="Times New Roman" pitchFamily="18" charset="0"/>
        <a:ea typeface="標楷體" pitchFamily="65" charset="-120"/>
        <a:cs typeface="+mn-cs"/>
      </a:defRPr>
    </a:lvl9pPr>
  </p:defaultTextStyle>
  <p:extLst>
    <p:ext uri="{EFAFB233-063F-42B5-8137-9DF3F51BA10A}">
      <p15:sldGuideLst xmlns:p15="http://schemas.microsoft.com/office/powerpoint/2012/main">
        <p15:guide id="1" orient="horz" pos="2614">
          <p15:clr>
            <a:srgbClr val="A4A3A4"/>
          </p15:clr>
        </p15:guide>
        <p15:guide id="2" pos="2880">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3"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A30137" initials="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CFFFF"/>
    <a:srgbClr val="CCECFF"/>
    <a:srgbClr val="FFFFCC"/>
    <a:srgbClr val="FFCCCC"/>
    <a:srgbClr val="0000CC"/>
    <a:srgbClr val="CCCCFF"/>
    <a:srgbClr val="FF66FF"/>
    <a:srgbClr val="FFFF99"/>
    <a:srgbClr val="F4F3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E8B1032C-EA38-4F05-BA0D-38AFFFC7BED3}" styleName="淺色樣式 3 - 輔色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DA37D80-6434-44D0-A028-1B22A696006F}" styleName="淺色樣式 3 - 輔色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1E171933-4619-4E11-9A3F-F7608DF75F80}" styleName="中等深淺樣式 1 - 輔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中等深淺樣式 1 - 輔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中等深淺樣式 1 - 輔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9631B5-78F2-41C9-869B-9F39066F8104}" styleName="中等深淺樣式 3 - 輔色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91EBBBCC-DAD2-459C-BE2E-F6DE35CF9A28}" styleName="深色樣式 2 - 輔色 3/輔色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86380" autoAdjust="0"/>
  </p:normalViewPr>
  <p:slideViewPr>
    <p:cSldViewPr>
      <p:cViewPr>
        <p:scale>
          <a:sx n="100" d="100"/>
          <a:sy n="100" d="100"/>
        </p:scale>
        <p:origin x="1896" y="-102"/>
      </p:cViewPr>
      <p:guideLst>
        <p:guide orient="horz" pos="2614"/>
        <p:guide pos="2880"/>
      </p:guideLst>
    </p:cSldViewPr>
  </p:slideViewPr>
  <p:outlineViewPr>
    <p:cViewPr>
      <p:scale>
        <a:sx n="33" d="100"/>
        <a:sy n="33" d="100"/>
      </p:scale>
      <p:origin x="0" y="-6156"/>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10" d="100"/>
          <a:sy n="110" d="100"/>
        </p:scale>
        <p:origin x="-2640" y="636"/>
      </p:cViewPr>
      <p:guideLst>
        <p:guide orient="horz" pos="3128"/>
        <p:guide pos="214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13" y="14"/>
            <a:ext cx="2946246" cy="496732"/>
          </a:xfrm>
          <a:prstGeom prst="rect">
            <a:avLst/>
          </a:prstGeom>
          <a:noFill/>
          <a:ln w="9525">
            <a:noFill/>
            <a:miter lim="800000"/>
            <a:headEnd/>
            <a:tailEnd/>
          </a:ln>
        </p:spPr>
        <p:txBody>
          <a:bodyPr vert="horz" wrap="square" lIns="92418" tIns="46218" rIns="92418" bIns="46218" numCol="1" anchor="t" anchorCtr="0" compatLnSpc="1">
            <a:prstTxWarp prst="textNoShape">
              <a:avLst/>
            </a:prstTxWarp>
          </a:bodyPr>
          <a:lstStyle>
            <a:lvl1pPr algn="l" defTabSz="926563" eaLnBrk="1" hangingPunct="1">
              <a:defRPr kumimoji="1" b="0">
                <a:latin typeface="Arial" charset="0"/>
                <a:ea typeface="新細明體" charset="-120"/>
              </a:defRPr>
            </a:lvl1pPr>
          </a:lstStyle>
          <a:p>
            <a:pPr>
              <a:defRPr/>
            </a:pPr>
            <a:endParaRPr lang="en-US" altLang="zh-TW"/>
          </a:p>
        </p:txBody>
      </p:sp>
      <p:sp>
        <p:nvSpPr>
          <p:cNvPr id="10243" name="Rectangle 3"/>
          <p:cNvSpPr>
            <a:spLocks noGrp="1" noChangeArrowheads="1"/>
          </p:cNvSpPr>
          <p:nvPr>
            <p:ph type="dt" sz="quarter" idx="1"/>
          </p:nvPr>
        </p:nvSpPr>
        <p:spPr bwMode="auto">
          <a:xfrm>
            <a:off x="3851444" y="14"/>
            <a:ext cx="2946246" cy="496732"/>
          </a:xfrm>
          <a:prstGeom prst="rect">
            <a:avLst/>
          </a:prstGeom>
          <a:noFill/>
          <a:ln w="9525">
            <a:noFill/>
            <a:miter lim="800000"/>
            <a:headEnd/>
            <a:tailEnd/>
          </a:ln>
        </p:spPr>
        <p:txBody>
          <a:bodyPr vert="horz" wrap="square" lIns="92418" tIns="46218" rIns="92418" bIns="46218" numCol="1" anchor="t" anchorCtr="0" compatLnSpc="1">
            <a:prstTxWarp prst="textNoShape">
              <a:avLst/>
            </a:prstTxWarp>
          </a:bodyPr>
          <a:lstStyle>
            <a:lvl1pPr algn="r" defTabSz="926563" eaLnBrk="1" hangingPunct="1">
              <a:defRPr kumimoji="1" b="0">
                <a:latin typeface="Arial" charset="0"/>
                <a:ea typeface="新細明體" charset="-120"/>
              </a:defRPr>
            </a:lvl1pPr>
          </a:lstStyle>
          <a:p>
            <a:pPr>
              <a:defRPr/>
            </a:pPr>
            <a:endParaRPr lang="en-US" altLang="zh-TW"/>
          </a:p>
        </p:txBody>
      </p:sp>
      <p:sp>
        <p:nvSpPr>
          <p:cNvPr id="10244" name="Rectangle 4"/>
          <p:cNvSpPr>
            <a:spLocks noGrp="1" noChangeArrowheads="1"/>
          </p:cNvSpPr>
          <p:nvPr>
            <p:ph type="ftr" sz="quarter" idx="2"/>
          </p:nvPr>
        </p:nvSpPr>
        <p:spPr bwMode="auto">
          <a:xfrm>
            <a:off x="13" y="9429933"/>
            <a:ext cx="2946246" cy="496732"/>
          </a:xfrm>
          <a:prstGeom prst="rect">
            <a:avLst/>
          </a:prstGeom>
          <a:noFill/>
          <a:ln w="9525">
            <a:noFill/>
            <a:miter lim="800000"/>
            <a:headEnd/>
            <a:tailEnd/>
          </a:ln>
        </p:spPr>
        <p:txBody>
          <a:bodyPr vert="horz" wrap="square" lIns="92418" tIns="46218" rIns="92418" bIns="46218" numCol="1" anchor="b" anchorCtr="0" compatLnSpc="1">
            <a:prstTxWarp prst="textNoShape">
              <a:avLst/>
            </a:prstTxWarp>
          </a:bodyPr>
          <a:lstStyle>
            <a:lvl1pPr algn="l" defTabSz="926563" eaLnBrk="1" hangingPunct="1">
              <a:defRPr kumimoji="1" b="0">
                <a:latin typeface="Arial" charset="0"/>
                <a:ea typeface="新細明體" charset="-120"/>
              </a:defRPr>
            </a:lvl1pPr>
          </a:lstStyle>
          <a:p>
            <a:pPr>
              <a:defRPr/>
            </a:pPr>
            <a:endParaRPr lang="en-US" altLang="zh-TW"/>
          </a:p>
        </p:txBody>
      </p:sp>
      <p:sp>
        <p:nvSpPr>
          <p:cNvPr id="10245" name="Rectangle 5"/>
          <p:cNvSpPr>
            <a:spLocks noGrp="1" noChangeArrowheads="1"/>
          </p:cNvSpPr>
          <p:nvPr>
            <p:ph type="sldNum" sz="quarter" idx="3"/>
          </p:nvPr>
        </p:nvSpPr>
        <p:spPr bwMode="auto">
          <a:xfrm>
            <a:off x="3851444" y="9429933"/>
            <a:ext cx="2946246" cy="496732"/>
          </a:xfrm>
          <a:prstGeom prst="rect">
            <a:avLst/>
          </a:prstGeom>
          <a:noFill/>
          <a:ln w="9525">
            <a:noFill/>
            <a:miter lim="800000"/>
            <a:headEnd/>
            <a:tailEnd/>
          </a:ln>
        </p:spPr>
        <p:txBody>
          <a:bodyPr vert="horz" wrap="square" lIns="92418" tIns="46218" rIns="92418" bIns="46218" numCol="1" anchor="b" anchorCtr="0" compatLnSpc="1">
            <a:prstTxWarp prst="textNoShape">
              <a:avLst/>
            </a:prstTxWarp>
          </a:bodyPr>
          <a:lstStyle>
            <a:lvl1pPr algn="r" defTabSz="926563" eaLnBrk="1" hangingPunct="1">
              <a:defRPr kumimoji="1" b="0">
                <a:latin typeface="Arial" charset="0"/>
                <a:ea typeface="新細明體" charset="-120"/>
              </a:defRPr>
            </a:lvl1pPr>
          </a:lstStyle>
          <a:p>
            <a:pPr>
              <a:defRPr/>
            </a:pPr>
            <a:fld id="{FA8177D9-36B9-412C-ACF0-069D3EE016CF}" type="slidenum">
              <a:rPr lang="en-US" altLang="zh-TW"/>
              <a:pPr>
                <a:defRPr/>
              </a:pPr>
              <a:t>‹#›</a:t>
            </a:fld>
            <a:endParaRPr lang="en-US" altLang="zh-TW"/>
          </a:p>
        </p:txBody>
      </p:sp>
    </p:spTree>
    <p:extLst>
      <p:ext uri="{BB962C8B-B14F-4D97-AF65-F5344CB8AC3E}">
        <p14:creationId xmlns:p14="http://schemas.microsoft.com/office/powerpoint/2010/main" val="5925352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13" y="14"/>
            <a:ext cx="2946246" cy="496732"/>
          </a:xfrm>
          <a:prstGeom prst="rect">
            <a:avLst/>
          </a:prstGeom>
          <a:noFill/>
          <a:ln w="9525">
            <a:noFill/>
            <a:miter lim="800000"/>
            <a:headEnd/>
            <a:tailEnd/>
          </a:ln>
        </p:spPr>
        <p:txBody>
          <a:bodyPr vert="horz" wrap="square" lIns="92418" tIns="46218" rIns="92418" bIns="46218" numCol="1" anchor="t" anchorCtr="0" compatLnSpc="1">
            <a:prstTxWarp prst="textNoShape">
              <a:avLst/>
            </a:prstTxWarp>
          </a:bodyPr>
          <a:lstStyle>
            <a:lvl1pPr algn="l" defTabSz="926563" eaLnBrk="1" hangingPunct="1">
              <a:defRPr kumimoji="1" b="0">
                <a:latin typeface="Arial" charset="0"/>
                <a:ea typeface="新細明體" charset="-120"/>
              </a:defRPr>
            </a:lvl1pPr>
          </a:lstStyle>
          <a:p>
            <a:pPr>
              <a:defRPr/>
            </a:pPr>
            <a:endParaRPr lang="en-US" altLang="zh-TW"/>
          </a:p>
        </p:txBody>
      </p:sp>
      <p:sp>
        <p:nvSpPr>
          <p:cNvPr id="15363" name="Rectangle 3"/>
          <p:cNvSpPr>
            <a:spLocks noGrp="1" noChangeArrowheads="1"/>
          </p:cNvSpPr>
          <p:nvPr>
            <p:ph type="dt" idx="1"/>
          </p:nvPr>
        </p:nvSpPr>
        <p:spPr bwMode="auto">
          <a:xfrm>
            <a:off x="3851444" y="14"/>
            <a:ext cx="2946246" cy="496732"/>
          </a:xfrm>
          <a:prstGeom prst="rect">
            <a:avLst/>
          </a:prstGeom>
          <a:noFill/>
          <a:ln w="9525">
            <a:noFill/>
            <a:miter lim="800000"/>
            <a:headEnd/>
            <a:tailEnd/>
          </a:ln>
        </p:spPr>
        <p:txBody>
          <a:bodyPr vert="horz" wrap="square" lIns="92418" tIns="46218" rIns="92418" bIns="46218" numCol="1" anchor="t" anchorCtr="0" compatLnSpc="1">
            <a:prstTxWarp prst="textNoShape">
              <a:avLst/>
            </a:prstTxWarp>
          </a:bodyPr>
          <a:lstStyle>
            <a:lvl1pPr algn="r" defTabSz="926563" eaLnBrk="1" hangingPunct="1">
              <a:defRPr kumimoji="1" b="0">
                <a:latin typeface="Arial" charset="0"/>
                <a:ea typeface="新細明體" charset="-120"/>
              </a:defRPr>
            </a:lvl1pPr>
          </a:lstStyle>
          <a:p>
            <a:pPr>
              <a:defRPr/>
            </a:pPr>
            <a:endParaRPr lang="en-US" altLang="zh-TW"/>
          </a:p>
        </p:txBody>
      </p:sp>
      <p:sp>
        <p:nvSpPr>
          <p:cNvPr id="24580"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5" name="Rectangle 5"/>
          <p:cNvSpPr>
            <a:spLocks noGrp="1" noChangeArrowheads="1"/>
          </p:cNvSpPr>
          <p:nvPr>
            <p:ph type="body" sz="quarter" idx="3"/>
          </p:nvPr>
        </p:nvSpPr>
        <p:spPr bwMode="auto">
          <a:xfrm>
            <a:off x="905200" y="4714958"/>
            <a:ext cx="4987311" cy="4467387"/>
          </a:xfrm>
          <a:prstGeom prst="rect">
            <a:avLst/>
          </a:prstGeom>
          <a:noFill/>
          <a:ln w="9525">
            <a:noFill/>
            <a:miter lim="800000"/>
            <a:headEnd/>
            <a:tailEnd/>
          </a:ln>
        </p:spPr>
        <p:txBody>
          <a:bodyPr vert="horz" wrap="square" lIns="92418" tIns="46218" rIns="92418" bIns="46218"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15366" name="Rectangle 6"/>
          <p:cNvSpPr>
            <a:spLocks noGrp="1" noChangeArrowheads="1"/>
          </p:cNvSpPr>
          <p:nvPr>
            <p:ph type="ftr" sz="quarter" idx="4"/>
          </p:nvPr>
        </p:nvSpPr>
        <p:spPr bwMode="auto">
          <a:xfrm>
            <a:off x="13" y="9429933"/>
            <a:ext cx="2946246" cy="496732"/>
          </a:xfrm>
          <a:prstGeom prst="rect">
            <a:avLst/>
          </a:prstGeom>
          <a:noFill/>
          <a:ln w="9525">
            <a:noFill/>
            <a:miter lim="800000"/>
            <a:headEnd/>
            <a:tailEnd/>
          </a:ln>
        </p:spPr>
        <p:txBody>
          <a:bodyPr vert="horz" wrap="square" lIns="92418" tIns="46218" rIns="92418" bIns="46218" numCol="1" anchor="b" anchorCtr="0" compatLnSpc="1">
            <a:prstTxWarp prst="textNoShape">
              <a:avLst/>
            </a:prstTxWarp>
          </a:bodyPr>
          <a:lstStyle>
            <a:lvl1pPr algn="l" defTabSz="926563" eaLnBrk="1" hangingPunct="1">
              <a:defRPr kumimoji="1" b="0">
                <a:latin typeface="Arial" charset="0"/>
                <a:ea typeface="新細明體" charset="-120"/>
              </a:defRPr>
            </a:lvl1pPr>
          </a:lstStyle>
          <a:p>
            <a:pPr>
              <a:defRPr/>
            </a:pPr>
            <a:endParaRPr lang="en-US" altLang="zh-TW"/>
          </a:p>
        </p:txBody>
      </p:sp>
      <p:sp>
        <p:nvSpPr>
          <p:cNvPr id="15367" name="Rectangle 7"/>
          <p:cNvSpPr>
            <a:spLocks noGrp="1" noChangeArrowheads="1"/>
          </p:cNvSpPr>
          <p:nvPr>
            <p:ph type="sldNum" sz="quarter" idx="5"/>
          </p:nvPr>
        </p:nvSpPr>
        <p:spPr bwMode="auto">
          <a:xfrm>
            <a:off x="3851444" y="9429933"/>
            <a:ext cx="2946246" cy="496732"/>
          </a:xfrm>
          <a:prstGeom prst="rect">
            <a:avLst/>
          </a:prstGeom>
          <a:noFill/>
          <a:ln w="9525">
            <a:noFill/>
            <a:miter lim="800000"/>
            <a:headEnd/>
            <a:tailEnd/>
          </a:ln>
        </p:spPr>
        <p:txBody>
          <a:bodyPr vert="horz" wrap="square" lIns="92418" tIns="46218" rIns="92418" bIns="46218" numCol="1" anchor="b" anchorCtr="0" compatLnSpc="1">
            <a:prstTxWarp prst="textNoShape">
              <a:avLst/>
            </a:prstTxWarp>
          </a:bodyPr>
          <a:lstStyle>
            <a:lvl1pPr algn="r" defTabSz="926563" eaLnBrk="1" hangingPunct="1">
              <a:defRPr kumimoji="1" b="0">
                <a:latin typeface="Arial" charset="0"/>
                <a:ea typeface="新細明體" charset="-120"/>
              </a:defRPr>
            </a:lvl1pPr>
          </a:lstStyle>
          <a:p>
            <a:pPr>
              <a:defRPr/>
            </a:pPr>
            <a:fld id="{C051F228-7DEB-494A-969C-D8C9FA14DB01}" type="slidenum">
              <a:rPr lang="en-US" altLang="zh-TW"/>
              <a:pPr>
                <a:defRPr/>
              </a:pPr>
              <a:t>‹#›</a:t>
            </a:fld>
            <a:endParaRPr lang="en-US" altLang="zh-TW"/>
          </a:p>
        </p:txBody>
      </p:sp>
    </p:spTree>
    <p:extLst>
      <p:ext uri="{BB962C8B-B14F-4D97-AF65-F5344CB8AC3E}">
        <p14:creationId xmlns:p14="http://schemas.microsoft.com/office/powerpoint/2010/main" val="2159007515"/>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buFont typeface="Wingdings" pitchFamily="2" charset="2"/>
      <a:buChar char="l"/>
      <a:defRPr kumimoji="1" sz="1200" kern="1200">
        <a:solidFill>
          <a:schemeClr val="tx1"/>
        </a:solidFill>
        <a:latin typeface="Arial" charset="0"/>
        <a:ea typeface="新細明體" pitchFamily="18" charset="-120"/>
        <a:cs typeface="+mn-cs"/>
      </a:defRPr>
    </a:lvl1pPr>
    <a:lvl2pPr marL="457200" algn="l" rtl="0" eaLnBrk="0" fontAlgn="base" hangingPunct="0">
      <a:spcBef>
        <a:spcPct val="30000"/>
      </a:spcBef>
      <a:spcAft>
        <a:spcPct val="0"/>
      </a:spcAft>
      <a:buFont typeface="Wingdings" pitchFamily="2" charset="2"/>
      <a:buChar char="n"/>
      <a:defRPr kumimoji="1" sz="1200" kern="1200">
        <a:solidFill>
          <a:schemeClr val="tx1"/>
        </a:solidFill>
        <a:latin typeface="Arial" charset="0"/>
        <a:ea typeface="新細明體" pitchFamily="18" charset="-120"/>
        <a:cs typeface="+mn-cs"/>
      </a:defRPr>
    </a:lvl2pPr>
    <a:lvl3pPr marL="914400" algn="l" rtl="0" eaLnBrk="0" fontAlgn="base" hangingPunct="0">
      <a:spcBef>
        <a:spcPct val="30000"/>
      </a:spcBef>
      <a:spcAft>
        <a:spcPct val="0"/>
      </a:spcAft>
      <a:buFont typeface="Wingdings" pitchFamily="2" charset="2"/>
      <a:buChar char="u"/>
      <a:defRPr kumimoji="1" sz="1200" kern="1200">
        <a:solidFill>
          <a:schemeClr val="tx1"/>
        </a:solidFill>
        <a:latin typeface="Arial"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a:buNone/>
            </a:pPr>
            <a:endParaRPr lang="zh-TW" altLang="en-US" dirty="0"/>
          </a:p>
        </p:txBody>
      </p:sp>
    </p:spTree>
    <p:extLst>
      <p:ext uri="{BB962C8B-B14F-4D97-AF65-F5344CB8AC3E}">
        <p14:creationId xmlns:p14="http://schemas.microsoft.com/office/powerpoint/2010/main" val="21082106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p:cNvSpPr>
            <a:spLocks noGrp="1" noRot="1" noChangeAspect="1" noChangeArrowheads="1" noTextEdit="1"/>
          </p:cNvSpPr>
          <p:nvPr>
            <p:ph type="sldImg"/>
          </p:nvPr>
        </p:nvSpPr>
        <p:spPr>
          <a:xfrm>
            <a:off x="917575" y="744538"/>
            <a:ext cx="4964113" cy="3722687"/>
          </a:xfrm>
          <a:ln/>
        </p:spPr>
      </p:sp>
      <p:sp>
        <p:nvSpPr>
          <p:cNvPr id="61444" name="Rectangle 3"/>
          <p:cNvSpPr>
            <a:spLocks noGrp="1" noChangeArrowheads="1"/>
          </p:cNvSpPr>
          <p:nvPr>
            <p:ph type="body" idx="1"/>
          </p:nvPr>
        </p:nvSpPr>
        <p:spPr>
          <a:xfrm>
            <a:off x="905200" y="4714958"/>
            <a:ext cx="4987311" cy="4467387"/>
          </a:xfrm>
          <a:noFill/>
          <a:ln/>
        </p:spPr>
        <p:txBody>
          <a:bodyPr lIns="92611" tIns="46304" rIns="92611" bIns="46304"/>
          <a:lstStyle/>
          <a:p>
            <a:pPr marL="204483" indent="-204483" eaLnBrk="1" hangingPunct="1">
              <a:buNone/>
            </a:pPr>
            <a:endParaRPr lang="zh-TW" altLang="zh-TW" dirty="0" smtClean="0">
              <a:latin typeface="標楷體" pitchFamily="65" charset="-120"/>
              <a:ea typeface="標楷體" pitchFamily="65" charset="-12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Tree>
    <p:extLst>
      <p:ext uri="{BB962C8B-B14F-4D97-AF65-F5344CB8AC3E}">
        <p14:creationId xmlns:p14="http://schemas.microsoft.com/office/powerpoint/2010/main" val="2182048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30275" y="747713"/>
            <a:ext cx="4999038" cy="3748087"/>
          </a:xfrm>
        </p:spPr>
      </p:sp>
      <p:sp>
        <p:nvSpPr>
          <p:cNvPr id="3" name="備忘稿版面配置區 2"/>
          <p:cNvSpPr>
            <a:spLocks noGrp="1"/>
          </p:cNvSpPr>
          <p:nvPr>
            <p:ph type="body" idx="1"/>
          </p:nvPr>
        </p:nvSpPr>
        <p:spPr/>
        <p:txBody>
          <a:bodyPr>
            <a:normAutofit/>
          </a:bodyPr>
          <a:lstStyle/>
          <a:p>
            <a:endParaRPr lang="en-US" altLang="zh-TW" dirty="0" smtClean="0"/>
          </a:p>
        </p:txBody>
      </p:sp>
    </p:spTree>
    <p:extLst>
      <p:ext uri="{BB962C8B-B14F-4D97-AF65-F5344CB8AC3E}">
        <p14:creationId xmlns:p14="http://schemas.microsoft.com/office/powerpoint/2010/main" val="3857207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投影片圖像版面配置區 1"/>
          <p:cNvSpPr>
            <a:spLocks noGrp="1" noRot="1" noChangeAspect="1" noTextEdit="1"/>
          </p:cNvSpPr>
          <p:nvPr>
            <p:ph type="sldImg"/>
          </p:nvPr>
        </p:nvSpPr>
        <p:spPr>
          <a:xfrm>
            <a:off x="930275" y="747713"/>
            <a:ext cx="4999038" cy="3748087"/>
          </a:xfrm>
          <a:ln/>
        </p:spPr>
      </p:sp>
      <p:sp>
        <p:nvSpPr>
          <p:cNvPr id="37891" name="備忘稿版面配置區 2"/>
          <p:cNvSpPr>
            <a:spLocks noGrp="1"/>
          </p:cNvSpPr>
          <p:nvPr>
            <p:ph type="body" idx="1"/>
          </p:nvPr>
        </p:nvSpPr>
        <p:spPr>
          <a:noFill/>
          <a:ln/>
        </p:spPr>
        <p:txBody>
          <a:bodyPr/>
          <a:lstStyle/>
          <a:p>
            <a:pPr>
              <a:buNone/>
            </a:pPr>
            <a:endParaRPr lang="zh-TW" altLang="en-US" dirty="0" smtClean="0"/>
          </a:p>
        </p:txBody>
      </p:sp>
    </p:spTree>
    <p:extLst>
      <p:ext uri="{BB962C8B-B14F-4D97-AF65-F5344CB8AC3E}">
        <p14:creationId xmlns:p14="http://schemas.microsoft.com/office/powerpoint/2010/main" val="1211448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投影片圖像版面配置區 1"/>
          <p:cNvSpPr>
            <a:spLocks noGrp="1" noRot="1" noChangeAspect="1" noTextEdit="1"/>
          </p:cNvSpPr>
          <p:nvPr>
            <p:ph type="sldImg"/>
          </p:nvPr>
        </p:nvSpPr>
        <p:spPr>
          <a:xfrm>
            <a:off x="930275" y="747713"/>
            <a:ext cx="4999038" cy="3748087"/>
          </a:xfrm>
          <a:ln/>
        </p:spPr>
      </p:sp>
      <p:sp>
        <p:nvSpPr>
          <p:cNvPr id="37891" name="備忘稿版面配置區 2"/>
          <p:cNvSpPr>
            <a:spLocks noGrp="1"/>
          </p:cNvSpPr>
          <p:nvPr>
            <p:ph type="body" idx="1"/>
          </p:nvPr>
        </p:nvSpPr>
        <p:spPr>
          <a:noFill/>
          <a:ln/>
        </p:spPr>
        <p:txBody>
          <a:bodyPr/>
          <a:lstStyle/>
          <a:p>
            <a:pPr>
              <a:buNone/>
            </a:pPr>
            <a:endParaRPr lang="zh-TW" altLang="en-US" dirty="0" smtClean="0"/>
          </a:p>
        </p:txBody>
      </p:sp>
    </p:spTree>
    <p:extLst>
      <p:ext uri="{BB962C8B-B14F-4D97-AF65-F5344CB8AC3E}">
        <p14:creationId xmlns:p14="http://schemas.microsoft.com/office/powerpoint/2010/main" val="2289204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投影片圖像版面配置區 1"/>
          <p:cNvSpPr>
            <a:spLocks noGrp="1" noRot="1" noChangeAspect="1" noTextEdit="1"/>
          </p:cNvSpPr>
          <p:nvPr>
            <p:ph type="sldImg"/>
          </p:nvPr>
        </p:nvSpPr>
        <p:spPr>
          <a:xfrm>
            <a:off x="930275" y="747713"/>
            <a:ext cx="4999038" cy="3748087"/>
          </a:xfrm>
          <a:ln/>
        </p:spPr>
      </p:sp>
      <p:sp>
        <p:nvSpPr>
          <p:cNvPr id="37891" name="備忘稿版面配置區 2"/>
          <p:cNvSpPr>
            <a:spLocks noGrp="1"/>
          </p:cNvSpPr>
          <p:nvPr>
            <p:ph type="body" idx="1"/>
          </p:nvPr>
        </p:nvSpPr>
        <p:spPr>
          <a:noFill/>
          <a:ln/>
        </p:spPr>
        <p:txBody>
          <a:bodyPr/>
          <a:lstStyle/>
          <a:p>
            <a:pPr>
              <a:buNone/>
            </a:pPr>
            <a:endParaRPr lang="zh-TW" altLang="en-US" dirty="0" smtClean="0"/>
          </a:p>
        </p:txBody>
      </p:sp>
    </p:spTree>
    <p:extLst>
      <p:ext uri="{BB962C8B-B14F-4D97-AF65-F5344CB8AC3E}">
        <p14:creationId xmlns:p14="http://schemas.microsoft.com/office/powerpoint/2010/main" val="191358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投影片圖像版面配置區 1"/>
          <p:cNvSpPr>
            <a:spLocks noGrp="1" noRot="1" noChangeAspect="1" noTextEdit="1"/>
          </p:cNvSpPr>
          <p:nvPr>
            <p:ph type="sldImg"/>
          </p:nvPr>
        </p:nvSpPr>
        <p:spPr>
          <a:xfrm>
            <a:off x="930275" y="747713"/>
            <a:ext cx="4999038" cy="3748087"/>
          </a:xfrm>
          <a:ln/>
        </p:spPr>
      </p:sp>
      <p:sp>
        <p:nvSpPr>
          <p:cNvPr id="37891" name="備忘稿版面配置區 2"/>
          <p:cNvSpPr>
            <a:spLocks noGrp="1"/>
          </p:cNvSpPr>
          <p:nvPr>
            <p:ph type="body" idx="1"/>
          </p:nvPr>
        </p:nvSpPr>
        <p:spPr>
          <a:noFill/>
          <a:ln/>
        </p:spPr>
        <p:txBody>
          <a:bodyPr/>
          <a:lstStyle/>
          <a:p>
            <a:pPr>
              <a:buNone/>
            </a:pPr>
            <a:endParaRPr lang="zh-TW" altLang="en-US" dirty="0" smtClean="0"/>
          </a:p>
        </p:txBody>
      </p:sp>
    </p:spTree>
    <p:extLst>
      <p:ext uri="{BB962C8B-B14F-4D97-AF65-F5344CB8AC3E}">
        <p14:creationId xmlns:p14="http://schemas.microsoft.com/office/powerpoint/2010/main" val="4228013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30275" y="747713"/>
            <a:ext cx="4999038" cy="3748087"/>
          </a:xfrm>
        </p:spPr>
      </p:sp>
      <p:sp>
        <p:nvSpPr>
          <p:cNvPr id="3" name="備忘稿版面配置區 2"/>
          <p:cNvSpPr>
            <a:spLocks noGrp="1"/>
          </p:cNvSpPr>
          <p:nvPr>
            <p:ph type="body" idx="1"/>
          </p:nvPr>
        </p:nvSpPr>
        <p:spPr/>
        <p:txBody>
          <a:bodyPr>
            <a:normAutofit/>
          </a:bodyPr>
          <a:lstStyle/>
          <a:p>
            <a:r>
              <a:rPr lang="zh-TW" altLang="en-US" dirty="0" smtClean="0"/>
              <a:t>電子化的作業流程，大家可以看一下</a:t>
            </a:r>
            <a:endParaRPr lang="en-US" altLang="zh-TW" dirty="0" smtClean="0"/>
          </a:p>
          <a:p>
            <a:endParaRPr lang="en-US" altLang="zh-TW" dirty="0" smtClean="0"/>
          </a:p>
          <a:p>
            <a:r>
              <a:rPr lang="zh-TW" altLang="en-US" dirty="0" smtClean="0"/>
              <a:t>除了第</a:t>
            </a:r>
            <a:r>
              <a:rPr lang="en-US" altLang="zh-TW" dirty="0" smtClean="0"/>
              <a:t>1</a:t>
            </a:r>
            <a:r>
              <a:rPr lang="zh-TW" altLang="en-US" dirty="0" smtClean="0"/>
              <a:t>點待會會再解釋外，第</a:t>
            </a:r>
            <a:r>
              <a:rPr lang="en-US" altLang="zh-TW" dirty="0" smtClean="0"/>
              <a:t>2-4</a:t>
            </a:r>
            <a:r>
              <a:rPr lang="zh-TW" altLang="en-US" dirty="0" smtClean="0"/>
              <a:t>的步驟為目前總代理紙本文件內容及簽蓋原留印鑑的步驟，</a:t>
            </a:r>
            <a:endParaRPr lang="en-US" altLang="zh-TW" dirty="0" smtClean="0"/>
          </a:p>
          <a:p>
            <a:r>
              <a:rPr lang="zh-TW" altLang="en-US" dirty="0" smtClean="0"/>
              <a:t>改成以輸入至系統，並由主管覆核。</a:t>
            </a:r>
            <a:endParaRPr lang="en-US" altLang="zh-TW" dirty="0" smtClean="0"/>
          </a:p>
          <a:p>
            <a:endParaRPr lang="en-US" altLang="zh-TW" dirty="0" smtClean="0"/>
          </a:p>
          <a:p>
            <a:r>
              <a:rPr lang="zh-TW" altLang="en-US" dirty="0" smtClean="0"/>
              <a:t>第</a:t>
            </a:r>
            <a:r>
              <a:rPr lang="en-US" altLang="zh-TW" dirty="0" smtClean="0"/>
              <a:t>5-8</a:t>
            </a:r>
            <a:r>
              <a:rPr lang="zh-TW" altLang="en-US" dirty="0" smtClean="0"/>
              <a:t>為集保作業，將現行輸入的作業改以線上審核文件及主管確認放行，開放上傳權限作業</a:t>
            </a:r>
            <a:endParaRPr lang="en-US" altLang="zh-TW" dirty="0" smtClean="0"/>
          </a:p>
          <a:p>
            <a:endParaRPr lang="en-US" altLang="zh-TW" dirty="0" smtClean="0"/>
          </a:p>
          <a:p>
            <a:r>
              <a:rPr lang="zh-TW" altLang="en-US" dirty="0" smtClean="0"/>
              <a:t>而每個申請項目的狀態，可以透過系統查詢</a:t>
            </a:r>
            <a:endParaRPr lang="en-US" altLang="zh-TW" dirty="0" smtClean="0"/>
          </a:p>
          <a:p>
            <a:endParaRPr lang="en-US" altLang="zh-TW" dirty="0" smtClean="0"/>
          </a:p>
          <a:p>
            <a:r>
              <a:rPr lang="zh-TW" altLang="en-US" dirty="0" smtClean="0"/>
              <a:t>第</a:t>
            </a:r>
            <a:r>
              <a:rPr lang="en-US" altLang="zh-TW" dirty="0" smtClean="0"/>
              <a:t>10</a:t>
            </a:r>
            <a:r>
              <a:rPr lang="zh-TW" altLang="en-US" dirty="0" smtClean="0"/>
              <a:t>點則是現在總代理在集保建完資料後，所需要進行後續資料上傳及相關公告的作業。</a:t>
            </a:r>
            <a:endParaRPr lang="en-US" altLang="zh-TW" dirty="0" smtClean="0"/>
          </a:p>
        </p:txBody>
      </p:sp>
    </p:spTree>
    <p:extLst>
      <p:ext uri="{BB962C8B-B14F-4D97-AF65-F5344CB8AC3E}">
        <p14:creationId xmlns:p14="http://schemas.microsoft.com/office/powerpoint/2010/main" val="30659240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370944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lvl1pPr>
              <a:defRPr/>
            </a:lvl1pPr>
          </a:lstStyle>
          <a:p>
            <a:pPr>
              <a:defRPr/>
            </a:pPr>
            <a:fld id="{1FD713C6-814D-4F53-BE05-E7FC31E06E76}" type="datetimeFigureOut">
              <a:rPr lang="zh-TW" altLang="en-US"/>
              <a:pPr>
                <a:defRPr/>
              </a:pPr>
              <a:t>2018/8/9</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1BC23D27-6849-400D-AF2C-D2F5B66D4267}" type="slidenum">
              <a:rPr lang="zh-TW" altLang="en-US"/>
              <a:pPr>
                <a:defRPr/>
              </a:pPr>
              <a:t>‹#›</a:t>
            </a:fld>
            <a:endParaRPr lang="zh-TW" altLang="en-US"/>
          </a:p>
        </p:txBody>
      </p:sp>
    </p:spTree>
    <p:extLst>
      <p:ext uri="{BB962C8B-B14F-4D97-AF65-F5344CB8AC3E}">
        <p14:creationId xmlns:p14="http://schemas.microsoft.com/office/powerpoint/2010/main" val="1283473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FCA18648-C2FD-4DE3-B382-48DBB47B229D}" type="datetimeFigureOut">
              <a:rPr lang="zh-TW" altLang="en-US"/>
              <a:pPr>
                <a:defRPr/>
              </a:pPr>
              <a:t>2018/8/9</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2AF9E3F8-59A5-44C7-AA16-C6EFBA0B15C2}" type="slidenum">
              <a:rPr lang="zh-TW" altLang="en-US"/>
              <a:pPr>
                <a:defRPr/>
              </a:pPr>
              <a:t>‹#›</a:t>
            </a:fld>
            <a:endParaRPr lang="zh-TW" altLang="en-US"/>
          </a:p>
        </p:txBody>
      </p:sp>
    </p:spTree>
    <p:extLst>
      <p:ext uri="{BB962C8B-B14F-4D97-AF65-F5344CB8AC3E}">
        <p14:creationId xmlns:p14="http://schemas.microsoft.com/office/powerpoint/2010/main" val="1898013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357B8B19-A028-4955-98EB-88318B25951E}" type="datetimeFigureOut">
              <a:rPr lang="zh-TW" altLang="en-US"/>
              <a:pPr>
                <a:defRPr/>
              </a:pPr>
              <a:t>2018/8/9</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0B0724CD-1D8E-46DC-876C-C2B5D3DA3C3B}" type="slidenum">
              <a:rPr lang="zh-TW" altLang="en-US"/>
              <a:pPr>
                <a:defRPr/>
              </a:pPr>
              <a:t>‹#›</a:t>
            </a:fld>
            <a:endParaRPr lang="zh-TW" altLang="en-US"/>
          </a:p>
        </p:txBody>
      </p:sp>
    </p:spTree>
    <p:extLst>
      <p:ext uri="{BB962C8B-B14F-4D97-AF65-F5344CB8AC3E}">
        <p14:creationId xmlns:p14="http://schemas.microsoft.com/office/powerpoint/2010/main" val="2247725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1907704" y="2492896"/>
            <a:ext cx="6697340" cy="3600400"/>
            <a:chOff x="793" y="1797"/>
            <a:chExt cx="3992" cy="1422"/>
          </a:xfrm>
          <a:solidFill>
            <a:srgbClr val="0049DA">
              <a:alpha val="4000"/>
            </a:srgbClr>
          </a:solidFill>
          <a:scene3d>
            <a:camera prst="orthographicFront">
              <a:rot lat="0" lon="0" rev="0"/>
            </a:camera>
            <a:lightRig rig="threePt" dir="t"/>
          </a:scene3d>
        </p:grpSpPr>
        <p:sp>
          <p:nvSpPr>
            <p:cNvPr id="5" name="Freeform 6"/>
            <p:cNvSpPr>
              <a:spLocks/>
            </p:cNvSpPr>
            <p:nvPr/>
          </p:nvSpPr>
          <p:spPr bwMode="auto">
            <a:xfrm>
              <a:off x="2541" y="1797"/>
              <a:ext cx="2244" cy="785"/>
            </a:xfrm>
            <a:custGeom>
              <a:avLst/>
              <a:gdLst>
                <a:gd name="T0" fmla="*/ 302 w 2821"/>
                <a:gd name="T1" fmla="*/ 276 h 1188"/>
                <a:gd name="T2" fmla="*/ 382 w 2821"/>
                <a:gd name="T3" fmla="*/ 296 h 1188"/>
                <a:gd name="T4" fmla="*/ 438 w 2821"/>
                <a:gd name="T5" fmla="*/ 188 h 1188"/>
                <a:gd name="T6" fmla="*/ 470 w 2821"/>
                <a:gd name="T7" fmla="*/ 260 h 1188"/>
                <a:gd name="T8" fmla="*/ 398 w 2821"/>
                <a:gd name="T9" fmla="*/ 348 h 1188"/>
                <a:gd name="T10" fmla="*/ 226 w 2821"/>
                <a:gd name="T11" fmla="*/ 372 h 1188"/>
                <a:gd name="T12" fmla="*/ 114 w 2821"/>
                <a:gd name="T13" fmla="*/ 492 h 1188"/>
                <a:gd name="T14" fmla="*/ 114 w 2821"/>
                <a:gd name="T15" fmla="*/ 596 h 1188"/>
                <a:gd name="T16" fmla="*/ 246 w 2821"/>
                <a:gd name="T17" fmla="*/ 516 h 1188"/>
                <a:gd name="T18" fmla="*/ 366 w 2821"/>
                <a:gd name="T19" fmla="*/ 624 h 1188"/>
                <a:gd name="T20" fmla="*/ 342 w 2821"/>
                <a:gd name="T21" fmla="*/ 540 h 1188"/>
                <a:gd name="T22" fmla="*/ 354 w 2821"/>
                <a:gd name="T23" fmla="*/ 520 h 1188"/>
                <a:gd name="T24" fmla="*/ 426 w 2821"/>
                <a:gd name="T25" fmla="*/ 604 h 1188"/>
                <a:gd name="T26" fmla="*/ 538 w 2821"/>
                <a:gd name="T27" fmla="*/ 624 h 1188"/>
                <a:gd name="T28" fmla="*/ 618 w 2821"/>
                <a:gd name="T29" fmla="*/ 736 h 1188"/>
                <a:gd name="T30" fmla="*/ 686 w 2821"/>
                <a:gd name="T31" fmla="*/ 848 h 1188"/>
                <a:gd name="T32" fmla="*/ 762 w 2821"/>
                <a:gd name="T33" fmla="*/ 1024 h 1188"/>
                <a:gd name="T34" fmla="*/ 970 w 2821"/>
                <a:gd name="T35" fmla="*/ 912 h 1188"/>
                <a:gd name="T36" fmla="*/ 826 w 2821"/>
                <a:gd name="T37" fmla="*/ 784 h 1188"/>
                <a:gd name="T38" fmla="*/ 950 w 2821"/>
                <a:gd name="T39" fmla="*/ 792 h 1188"/>
                <a:gd name="T40" fmla="*/ 1106 w 2821"/>
                <a:gd name="T41" fmla="*/ 864 h 1188"/>
                <a:gd name="T42" fmla="*/ 1230 w 2821"/>
                <a:gd name="T43" fmla="*/ 1084 h 1188"/>
                <a:gd name="T44" fmla="*/ 1274 w 2821"/>
                <a:gd name="T45" fmla="*/ 1048 h 1188"/>
                <a:gd name="T46" fmla="*/ 1362 w 2821"/>
                <a:gd name="T47" fmla="*/ 908 h 1188"/>
                <a:gd name="T48" fmla="*/ 1498 w 2821"/>
                <a:gd name="T49" fmla="*/ 992 h 1188"/>
                <a:gd name="T50" fmla="*/ 1610 w 2821"/>
                <a:gd name="T51" fmla="*/ 1188 h 1188"/>
                <a:gd name="T52" fmla="*/ 1658 w 2821"/>
                <a:gd name="T53" fmla="*/ 1056 h 1188"/>
                <a:gd name="T54" fmla="*/ 1698 w 2821"/>
                <a:gd name="T55" fmla="*/ 928 h 1188"/>
                <a:gd name="T56" fmla="*/ 1846 w 2821"/>
                <a:gd name="T57" fmla="*/ 688 h 1188"/>
                <a:gd name="T58" fmla="*/ 1858 w 2821"/>
                <a:gd name="T59" fmla="*/ 580 h 1188"/>
                <a:gd name="T60" fmla="*/ 1954 w 2821"/>
                <a:gd name="T61" fmla="*/ 608 h 1188"/>
                <a:gd name="T62" fmla="*/ 2118 w 2821"/>
                <a:gd name="T63" fmla="*/ 448 h 1188"/>
                <a:gd name="T64" fmla="*/ 2094 w 2821"/>
                <a:gd name="T65" fmla="*/ 324 h 1188"/>
                <a:gd name="T66" fmla="*/ 2434 w 2821"/>
                <a:gd name="T67" fmla="*/ 236 h 1188"/>
                <a:gd name="T68" fmla="*/ 2358 w 2821"/>
                <a:gd name="T69" fmla="*/ 356 h 1188"/>
                <a:gd name="T70" fmla="*/ 2446 w 2821"/>
                <a:gd name="T71" fmla="*/ 308 h 1188"/>
                <a:gd name="T72" fmla="*/ 2798 w 2821"/>
                <a:gd name="T73" fmla="*/ 188 h 1188"/>
                <a:gd name="T74" fmla="*/ 2730 w 2821"/>
                <a:gd name="T75" fmla="*/ 132 h 1188"/>
                <a:gd name="T76" fmla="*/ 2378 w 2821"/>
                <a:gd name="T77" fmla="*/ 84 h 1188"/>
                <a:gd name="T78" fmla="*/ 2086 w 2821"/>
                <a:gd name="T79" fmla="*/ 88 h 1188"/>
                <a:gd name="T80" fmla="*/ 1722 w 2821"/>
                <a:gd name="T81" fmla="*/ 0 h 1188"/>
                <a:gd name="T82" fmla="*/ 1234 w 2821"/>
                <a:gd name="T83" fmla="*/ 64 h 1188"/>
                <a:gd name="T84" fmla="*/ 1098 w 2821"/>
                <a:gd name="T85" fmla="*/ 104 h 1188"/>
                <a:gd name="T86" fmla="*/ 838 w 2821"/>
                <a:gd name="T87" fmla="*/ 136 h 1188"/>
                <a:gd name="T88" fmla="*/ 654 w 2821"/>
                <a:gd name="T89" fmla="*/ 208 h 1188"/>
                <a:gd name="T90" fmla="*/ 706 w 2821"/>
                <a:gd name="T91" fmla="*/ 152 h 1188"/>
                <a:gd name="T92" fmla="*/ 542 w 2821"/>
                <a:gd name="T93" fmla="*/ 88 h 1188"/>
                <a:gd name="T94" fmla="*/ 338 w 2821"/>
                <a:gd name="T95" fmla="*/ 152 h 1188"/>
                <a:gd name="T96" fmla="*/ 218 w 2821"/>
                <a:gd name="T97" fmla="*/ 224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21" h="1188">
                  <a:moveTo>
                    <a:pt x="210" y="244"/>
                  </a:moveTo>
                  <a:cubicBezTo>
                    <a:pt x="215" y="260"/>
                    <a:pt x="218" y="267"/>
                    <a:pt x="234" y="272"/>
                  </a:cubicBezTo>
                  <a:cubicBezTo>
                    <a:pt x="241" y="293"/>
                    <a:pt x="250" y="288"/>
                    <a:pt x="270" y="284"/>
                  </a:cubicBezTo>
                  <a:cubicBezTo>
                    <a:pt x="281" y="268"/>
                    <a:pt x="285" y="265"/>
                    <a:pt x="302" y="276"/>
                  </a:cubicBezTo>
                  <a:cubicBezTo>
                    <a:pt x="310" y="299"/>
                    <a:pt x="295" y="327"/>
                    <a:pt x="322" y="336"/>
                  </a:cubicBezTo>
                  <a:cubicBezTo>
                    <a:pt x="333" y="335"/>
                    <a:pt x="345" y="338"/>
                    <a:pt x="354" y="332"/>
                  </a:cubicBezTo>
                  <a:cubicBezTo>
                    <a:pt x="360" y="328"/>
                    <a:pt x="354" y="317"/>
                    <a:pt x="358" y="312"/>
                  </a:cubicBezTo>
                  <a:cubicBezTo>
                    <a:pt x="364" y="304"/>
                    <a:pt x="382" y="296"/>
                    <a:pt x="382" y="296"/>
                  </a:cubicBezTo>
                  <a:cubicBezTo>
                    <a:pt x="391" y="244"/>
                    <a:pt x="390" y="290"/>
                    <a:pt x="374" y="264"/>
                  </a:cubicBezTo>
                  <a:cubicBezTo>
                    <a:pt x="370" y="257"/>
                    <a:pt x="366" y="240"/>
                    <a:pt x="366" y="240"/>
                  </a:cubicBezTo>
                  <a:cubicBezTo>
                    <a:pt x="376" y="225"/>
                    <a:pt x="385" y="228"/>
                    <a:pt x="398" y="216"/>
                  </a:cubicBezTo>
                  <a:cubicBezTo>
                    <a:pt x="431" y="187"/>
                    <a:pt x="409" y="195"/>
                    <a:pt x="438" y="188"/>
                  </a:cubicBezTo>
                  <a:cubicBezTo>
                    <a:pt x="465" y="161"/>
                    <a:pt x="438" y="162"/>
                    <a:pt x="494" y="168"/>
                  </a:cubicBezTo>
                  <a:cubicBezTo>
                    <a:pt x="489" y="176"/>
                    <a:pt x="483" y="184"/>
                    <a:pt x="478" y="192"/>
                  </a:cubicBezTo>
                  <a:cubicBezTo>
                    <a:pt x="473" y="200"/>
                    <a:pt x="454" y="208"/>
                    <a:pt x="454" y="208"/>
                  </a:cubicBezTo>
                  <a:cubicBezTo>
                    <a:pt x="445" y="234"/>
                    <a:pt x="431" y="250"/>
                    <a:pt x="470" y="260"/>
                  </a:cubicBezTo>
                  <a:cubicBezTo>
                    <a:pt x="503" y="255"/>
                    <a:pt x="529" y="252"/>
                    <a:pt x="562" y="256"/>
                  </a:cubicBezTo>
                  <a:cubicBezTo>
                    <a:pt x="553" y="290"/>
                    <a:pt x="523" y="278"/>
                    <a:pt x="486" y="280"/>
                  </a:cubicBezTo>
                  <a:cubicBezTo>
                    <a:pt x="483" y="307"/>
                    <a:pt x="484" y="326"/>
                    <a:pt x="458" y="308"/>
                  </a:cubicBezTo>
                  <a:cubicBezTo>
                    <a:pt x="470" y="344"/>
                    <a:pt x="423" y="345"/>
                    <a:pt x="398" y="348"/>
                  </a:cubicBezTo>
                  <a:cubicBezTo>
                    <a:pt x="375" y="364"/>
                    <a:pt x="345" y="362"/>
                    <a:pt x="318" y="364"/>
                  </a:cubicBezTo>
                  <a:cubicBezTo>
                    <a:pt x="306" y="363"/>
                    <a:pt x="293" y="364"/>
                    <a:pt x="282" y="360"/>
                  </a:cubicBezTo>
                  <a:cubicBezTo>
                    <a:pt x="270" y="355"/>
                    <a:pt x="290" y="325"/>
                    <a:pt x="262" y="316"/>
                  </a:cubicBezTo>
                  <a:cubicBezTo>
                    <a:pt x="238" y="351"/>
                    <a:pt x="276" y="364"/>
                    <a:pt x="226" y="372"/>
                  </a:cubicBezTo>
                  <a:cubicBezTo>
                    <a:pt x="198" y="390"/>
                    <a:pt x="211" y="385"/>
                    <a:pt x="190" y="392"/>
                  </a:cubicBezTo>
                  <a:cubicBezTo>
                    <a:pt x="174" y="408"/>
                    <a:pt x="153" y="450"/>
                    <a:pt x="126" y="452"/>
                  </a:cubicBezTo>
                  <a:cubicBezTo>
                    <a:pt x="109" y="453"/>
                    <a:pt x="91" y="455"/>
                    <a:pt x="74" y="456"/>
                  </a:cubicBezTo>
                  <a:cubicBezTo>
                    <a:pt x="94" y="469"/>
                    <a:pt x="106" y="467"/>
                    <a:pt x="114" y="492"/>
                  </a:cubicBezTo>
                  <a:cubicBezTo>
                    <a:pt x="109" y="533"/>
                    <a:pt x="109" y="541"/>
                    <a:pt x="70" y="528"/>
                  </a:cubicBezTo>
                  <a:cubicBezTo>
                    <a:pt x="32" y="531"/>
                    <a:pt x="1" y="518"/>
                    <a:pt x="14" y="556"/>
                  </a:cubicBezTo>
                  <a:cubicBezTo>
                    <a:pt x="9" y="589"/>
                    <a:pt x="0" y="614"/>
                    <a:pt x="26" y="640"/>
                  </a:cubicBezTo>
                  <a:cubicBezTo>
                    <a:pt x="127" y="634"/>
                    <a:pt x="87" y="651"/>
                    <a:pt x="114" y="596"/>
                  </a:cubicBezTo>
                  <a:cubicBezTo>
                    <a:pt x="133" y="557"/>
                    <a:pt x="120" y="580"/>
                    <a:pt x="142" y="568"/>
                  </a:cubicBezTo>
                  <a:cubicBezTo>
                    <a:pt x="150" y="563"/>
                    <a:pt x="166" y="552"/>
                    <a:pt x="166" y="552"/>
                  </a:cubicBezTo>
                  <a:cubicBezTo>
                    <a:pt x="174" y="527"/>
                    <a:pt x="185" y="532"/>
                    <a:pt x="210" y="536"/>
                  </a:cubicBezTo>
                  <a:cubicBezTo>
                    <a:pt x="229" y="531"/>
                    <a:pt x="229" y="522"/>
                    <a:pt x="246" y="516"/>
                  </a:cubicBezTo>
                  <a:cubicBezTo>
                    <a:pt x="263" y="542"/>
                    <a:pt x="272" y="537"/>
                    <a:pt x="306" y="540"/>
                  </a:cubicBezTo>
                  <a:cubicBezTo>
                    <a:pt x="325" y="569"/>
                    <a:pt x="321" y="565"/>
                    <a:pt x="354" y="572"/>
                  </a:cubicBezTo>
                  <a:cubicBezTo>
                    <a:pt x="368" y="593"/>
                    <a:pt x="363" y="618"/>
                    <a:pt x="338" y="624"/>
                  </a:cubicBezTo>
                  <a:cubicBezTo>
                    <a:pt x="346" y="626"/>
                    <a:pt x="358" y="632"/>
                    <a:pt x="366" y="624"/>
                  </a:cubicBezTo>
                  <a:cubicBezTo>
                    <a:pt x="373" y="617"/>
                    <a:pt x="377" y="608"/>
                    <a:pt x="382" y="600"/>
                  </a:cubicBezTo>
                  <a:cubicBezTo>
                    <a:pt x="385" y="596"/>
                    <a:pt x="390" y="588"/>
                    <a:pt x="390" y="588"/>
                  </a:cubicBezTo>
                  <a:cubicBezTo>
                    <a:pt x="383" y="566"/>
                    <a:pt x="368" y="564"/>
                    <a:pt x="350" y="552"/>
                  </a:cubicBezTo>
                  <a:cubicBezTo>
                    <a:pt x="347" y="548"/>
                    <a:pt x="345" y="543"/>
                    <a:pt x="342" y="540"/>
                  </a:cubicBezTo>
                  <a:cubicBezTo>
                    <a:pt x="339" y="537"/>
                    <a:pt x="333" y="536"/>
                    <a:pt x="330" y="532"/>
                  </a:cubicBezTo>
                  <a:cubicBezTo>
                    <a:pt x="324" y="525"/>
                    <a:pt x="314" y="508"/>
                    <a:pt x="314" y="508"/>
                  </a:cubicBezTo>
                  <a:cubicBezTo>
                    <a:pt x="327" y="504"/>
                    <a:pt x="334" y="499"/>
                    <a:pt x="350" y="508"/>
                  </a:cubicBezTo>
                  <a:cubicBezTo>
                    <a:pt x="354" y="510"/>
                    <a:pt x="351" y="517"/>
                    <a:pt x="354" y="520"/>
                  </a:cubicBezTo>
                  <a:cubicBezTo>
                    <a:pt x="365" y="531"/>
                    <a:pt x="383" y="526"/>
                    <a:pt x="398" y="528"/>
                  </a:cubicBezTo>
                  <a:cubicBezTo>
                    <a:pt x="401" y="536"/>
                    <a:pt x="398" y="549"/>
                    <a:pt x="406" y="552"/>
                  </a:cubicBezTo>
                  <a:cubicBezTo>
                    <a:pt x="414" y="555"/>
                    <a:pt x="430" y="560"/>
                    <a:pt x="430" y="560"/>
                  </a:cubicBezTo>
                  <a:cubicBezTo>
                    <a:pt x="435" y="576"/>
                    <a:pt x="431" y="588"/>
                    <a:pt x="426" y="604"/>
                  </a:cubicBezTo>
                  <a:cubicBezTo>
                    <a:pt x="432" y="628"/>
                    <a:pt x="438" y="625"/>
                    <a:pt x="462" y="620"/>
                  </a:cubicBezTo>
                  <a:cubicBezTo>
                    <a:pt x="472" y="590"/>
                    <a:pt x="465" y="586"/>
                    <a:pt x="494" y="580"/>
                  </a:cubicBezTo>
                  <a:cubicBezTo>
                    <a:pt x="501" y="585"/>
                    <a:pt x="513" y="585"/>
                    <a:pt x="518" y="592"/>
                  </a:cubicBezTo>
                  <a:cubicBezTo>
                    <a:pt x="529" y="608"/>
                    <a:pt x="518" y="619"/>
                    <a:pt x="538" y="624"/>
                  </a:cubicBezTo>
                  <a:cubicBezTo>
                    <a:pt x="548" y="627"/>
                    <a:pt x="559" y="627"/>
                    <a:pt x="570" y="628"/>
                  </a:cubicBezTo>
                  <a:cubicBezTo>
                    <a:pt x="588" y="640"/>
                    <a:pt x="625" y="634"/>
                    <a:pt x="646" y="636"/>
                  </a:cubicBezTo>
                  <a:cubicBezTo>
                    <a:pt x="645" y="657"/>
                    <a:pt x="647" y="679"/>
                    <a:pt x="642" y="700"/>
                  </a:cubicBezTo>
                  <a:cubicBezTo>
                    <a:pt x="639" y="714"/>
                    <a:pt x="626" y="724"/>
                    <a:pt x="618" y="736"/>
                  </a:cubicBezTo>
                  <a:cubicBezTo>
                    <a:pt x="615" y="740"/>
                    <a:pt x="610" y="748"/>
                    <a:pt x="610" y="748"/>
                  </a:cubicBezTo>
                  <a:cubicBezTo>
                    <a:pt x="618" y="773"/>
                    <a:pt x="627" y="801"/>
                    <a:pt x="650" y="816"/>
                  </a:cubicBezTo>
                  <a:cubicBezTo>
                    <a:pt x="652" y="823"/>
                    <a:pt x="655" y="836"/>
                    <a:pt x="662" y="840"/>
                  </a:cubicBezTo>
                  <a:cubicBezTo>
                    <a:pt x="669" y="844"/>
                    <a:pt x="678" y="845"/>
                    <a:pt x="686" y="848"/>
                  </a:cubicBezTo>
                  <a:cubicBezTo>
                    <a:pt x="690" y="849"/>
                    <a:pt x="698" y="852"/>
                    <a:pt x="698" y="852"/>
                  </a:cubicBezTo>
                  <a:cubicBezTo>
                    <a:pt x="708" y="882"/>
                    <a:pt x="717" y="910"/>
                    <a:pt x="734" y="936"/>
                  </a:cubicBezTo>
                  <a:cubicBezTo>
                    <a:pt x="739" y="965"/>
                    <a:pt x="744" y="959"/>
                    <a:pt x="758" y="980"/>
                  </a:cubicBezTo>
                  <a:cubicBezTo>
                    <a:pt x="759" y="995"/>
                    <a:pt x="752" y="1013"/>
                    <a:pt x="762" y="1024"/>
                  </a:cubicBezTo>
                  <a:cubicBezTo>
                    <a:pt x="766" y="1029"/>
                    <a:pt x="812" y="1016"/>
                    <a:pt x="818" y="1012"/>
                  </a:cubicBezTo>
                  <a:cubicBezTo>
                    <a:pt x="837" y="999"/>
                    <a:pt x="825" y="1006"/>
                    <a:pt x="854" y="996"/>
                  </a:cubicBezTo>
                  <a:cubicBezTo>
                    <a:pt x="904" y="979"/>
                    <a:pt x="859" y="985"/>
                    <a:pt x="890" y="968"/>
                  </a:cubicBezTo>
                  <a:cubicBezTo>
                    <a:pt x="921" y="951"/>
                    <a:pt x="949" y="943"/>
                    <a:pt x="970" y="912"/>
                  </a:cubicBezTo>
                  <a:cubicBezTo>
                    <a:pt x="966" y="883"/>
                    <a:pt x="969" y="875"/>
                    <a:pt x="946" y="860"/>
                  </a:cubicBezTo>
                  <a:cubicBezTo>
                    <a:pt x="938" y="848"/>
                    <a:pt x="914" y="832"/>
                    <a:pt x="914" y="832"/>
                  </a:cubicBezTo>
                  <a:cubicBezTo>
                    <a:pt x="865" y="864"/>
                    <a:pt x="871" y="821"/>
                    <a:pt x="846" y="804"/>
                  </a:cubicBezTo>
                  <a:cubicBezTo>
                    <a:pt x="841" y="796"/>
                    <a:pt x="831" y="792"/>
                    <a:pt x="826" y="784"/>
                  </a:cubicBezTo>
                  <a:cubicBezTo>
                    <a:pt x="822" y="777"/>
                    <a:pt x="818" y="760"/>
                    <a:pt x="818" y="760"/>
                  </a:cubicBezTo>
                  <a:cubicBezTo>
                    <a:pt x="829" y="744"/>
                    <a:pt x="833" y="741"/>
                    <a:pt x="850" y="752"/>
                  </a:cubicBezTo>
                  <a:cubicBezTo>
                    <a:pt x="859" y="766"/>
                    <a:pt x="866" y="771"/>
                    <a:pt x="882" y="776"/>
                  </a:cubicBezTo>
                  <a:cubicBezTo>
                    <a:pt x="921" y="815"/>
                    <a:pt x="843" y="742"/>
                    <a:pt x="950" y="792"/>
                  </a:cubicBezTo>
                  <a:cubicBezTo>
                    <a:pt x="957" y="795"/>
                    <a:pt x="946" y="814"/>
                    <a:pt x="954" y="816"/>
                  </a:cubicBezTo>
                  <a:cubicBezTo>
                    <a:pt x="986" y="825"/>
                    <a:pt x="1021" y="819"/>
                    <a:pt x="1054" y="820"/>
                  </a:cubicBezTo>
                  <a:cubicBezTo>
                    <a:pt x="1061" y="821"/>
                    <a:pt x="1068" y="821"/>
                    <a:pt x="1074" y="824"/>
                  </a:cubicBezTo>
                  <a:cubicBezTo>
                    <a:pt x="1091" y="834"/>
                    <a:pt x="1078" y="855"/>
                    <a:pt x="1106" y="864"/>
                  </a:cubicBezTo>
                  <a:cubicBezTo>
                    <a:pt x="1117" y="880"/>
                    <a:pt x="1124" y="879"/>
                    <a:pt x="1142" y="884"/>
                  </a:cubicBezTo>
                  <a:cubicBezTo>
                    <a:pt x="1196" y="866"/>
                    <a:pt x="1152" y="946"/>
                    <a:pt x="1178" y="972"/>
                  </a:cubicBezTo>
                  <a:cubicBezTo>
                    <a:pt x="1204" y="998"/>
                    <a:pt x="1211" y="1023"/>
                    <a:pt x="1222" y="1056"/>
                  </a:cubicBezTo>
                  <a:cubicBezTo>
                    <a:pt x="1235" y="1096"/>
                    <a:pt x="1215" y="1034"/>
                    <a:pt x="1230" y="1084"/>
                  </a:cubicBezTo>
                  <a:cubicBezTo>
                    <a:pt x="1232" y="1092"/>
                    <a:pt x="1238" y="1108"/>
                    <a:pt x="1238" y="1108"/>
                  </a:cubicBezTo>
                  <a:cubicBezTo>
                    <a:pt x="1246" y="1100"/>
                    <a:pt x="1254" y="1092"/>
                    <a:pt x="1262" y="1084"/>
                  </a:cubicBezTo>
                  <a:cubicBezTo>
                    <a:pt x="1268" y="1078"/>
                    <a:pt x="1267" y="1068"/>
                    <a:pt x="1270" y="1060"/>
                  </a:cubicBezTo>
                  <a:cubicBezTo>
                    <a:pt x="1271" y="1056"/>
                    <a:pt x="1274" y="1048"/>
                    <a:pt x="1274" y="1048"/>
                  </a:cubicBezTo>
                  <a:cubicBezTo>
                    <a:pt x="1275" y="1035"/>
                    <a:pt x="1275" y="1021"/>
                    <a:pt x="1278" y="1008"/>
                  </a:cubicBezTo>
                  <a:cubicBezTo>
                    <a:pt x="1280" y="999"/>
                    <a:pt x="1293" y="990"/>
                    <a:pt x="1298" y="984"/>
                  </a:cubicBezTo>
                  <a:cubicBezTo>
                    <a:pt x="1312" y="966"/>
                    <a:pt x="1316" y="952"/>
                    <a:pt x="1334" y="940"/>
                  </a:cubicBezTo>
                  <a:cubicBezTo>
                    <a:pt x="1353" y="912"/>
                    <a:pt x="1342" y="921"/>
                    <a:pt x="1362" y="908"/>
                  </a:cubicBezTo>
                  <a:cubicBezTo>
                    <a:pt x="1376" y="866"/>
                    <a:pt x="1383" y="885"/>
                    <a:pt x="1442" y="888"/>
                  </a:cubicBezTo>
                  <a:cubicBezTo>
                    <a:pt x="1443" y="900"/>
                    <a:pt x="1442" y="913"/>
                    <a:pt x="1446" y="924"/>
                  </a:cubicBezTo>
                  <a:cubicBezTo>
                    <a:pt x="1450" y="936"/>
                    <a:pt x="1482" y="940"/>
                    <a:pt x="1482" y="940"/>
                  </a:cubicBezTo>
                  <a:cubicBezTo>
                    <a:pt x="1489" y="962"/>
                    <a:pt x="1471" y="983"/>
                    <a:pt x="1498" y="992"/>
                  </a:cubicBezTo>
                  <a:cubicBezTo>
                    <a:pt x="1527" y="963"/>
                    <a:pt x="1515" y="959"/>
                    <a:pt x="1534" y="984"/>
                  </a:cubicBezTo>
                  <a:cubicBezTo>
                    <a:pt x="1531" y="1037"/>
                    <a:pt x="1526" y="1047"/>
                    <a:pt x="1534" y="1088"/>
                  </a:cubicBezTo>
                  <a:cubicBezTo>
                    <a:pt x="1537" y="1101"/>
                    <a:pt x="1554" y="1124"/>
                    <a:pt x="1554" y="1124"/>
                  </a:cubicBezTo>
                  <a:cubicBezTo>
                    <a:pt x="1559" y="1144"/>
                    <a:pt x="1588" y="1181"/>
                    <a:pt x="1610" y="1188"/>
                  </a:cubicBezTo>
                  <a:cubicBezTo>
                    <a:pt x="1601" y="1162"/>
                    <a:pt x="1585" y="1123"/>
                    <a:pt x="1562" y="1108"/>
                  </a:cubicBezTo>
                  <a:cubicBezTo>
                    <a:pt x="1547" y="1085"/>
                    <a:pt x="1539" y="1054"/>
                    <a:pt x="1566" y="1036"/>
                  </a:cubicBezTo>
                  <a:cubicBezTo>
                    <a:pt x="1622" y="1041"/>
                    <a:pt x="1620" y="1033"/>
                    <a:pt x="1626" y="1084"/>
                  </a:cubicBezTo>
                  <a:cubicBezTo>
                    <a:pt x="1649" y="1079"/>
                    <a:pt x="1651" y="1077"/>
                    <a:pt x="1658" y="1056"/>
                  </a:cubicBezTo>
                  <a:cubicBezTo>
                    <a:pt x="1656" y="1012"/>
                    <a:pt x="1659" y="979"/>
                    <a:pt x="1646" y="940"/>
                  </a:cubicBezTo>
                  <a:cubicBezTo>
                    <a:pt x="1655" y="879"/>
                    <a:pt x="1636" y="889"/>
                    <a:pt x="1670" y="880"/>
                  </a:cubicBezTo>
                  <a:cubicBezTo>
                    <a:pt x="1672" y="880"/>
                    <a:pt x="1700" y="883"/>
                    <a:pt x="1702" y="892"/>
                  </a:cubicBezTo>
                  <a:cubicBezTo>
                    <a:pt x="1704" y="904"/>
                    <a:pt x="1689" y="919"/>
                    <a:pt x="1698" y="928"/>
                  </a:cubicBezTo>
                  <a:cubicBezTo>
                    <a:pt x="1704" y="934"/>
                    <a:pt x="1729" y="904"/>
                    <a:pt x="1734" y="900"/>
                  </a:cubicBezTo>
                  <a:cubicBezTo>
                    <a:pt x="1757" y="882"/>
                    <a:pt x="1804" y="845"/>
                    <a:pt x="1830" y="836"/>
                  </a:cubicBezTo>
                  <a:cubicBezTo>
                    <a:pt x="1841" y="825"/>
                    <a:pt x="1866" y="808"/>
                    <a:pt x="1866" y="808"/>
                  </a:cubicBezTo>
                  <a:cubicBezTo>
                    <a:pt x="1890" y="773"/>
                    <a:pt x="1882" y="712"/>
                    <a:pt x="1846" y="688"/>
                  </a:cubicBezTo>
                  <a:cubicBezTo>
                    <a:pt x="1830" y="665"/>
                    <a:pt x="1824" y="677"/>
                    <a:pt x="1830" y="644"/>
                  </a:cubicBezTo>
                  <a:cubicBezTo>
                    <a:pt x="1825" y="628"/>
                    <a:pt x="1820" y="621"/>
                    <a:pt x="1806" y="612"/>
                  </a:cubicBezTo>
                  <a:cubicBezTo>
                    <a:pt x="1807" y="608"/>
                    <a:pt x="1807" y="602"/>
                    <a:pt x="1810" y="600"/>
                  </a:cubicBezTo>
                  <a:cubicBezTo>
                    <a:pt x="1817" y="595"/>
                    <a:pt x="1849" y="583"/>
                    <a:pt x="1858" y="580"/>
                  </a:cubicBezTo>
                  <a:cubicBezTo>
                    <a:pt x="1872" y="601"/>
                    <a:pt x="1884" y="597"/>
                    <a:pt x="1910" y="600"/>
                  </a:cubicBezTo>
                  <a:cubicBezTo>
                    <a:pt x="1915" y="619"/>
                    <a:pt x="1924" y="619"/>
                    <a:pt x="1930" y="636"/>
                  </a:cubicBezTo>
                  <a:cubicBezTo>
                    <a:pt x="1934" y="683"/>
                    <a:pt x="1926" y="698"/>
                    <a:pt x="1970" y="668"/>
                  </a:cubicBezTo>
                  <a:cubicBezTo>
                    <a:pt x="1977" y="647"/>
                    <a:pt x="1966" y="626"/>
                    <a:pt x="1954" y="608"/>
                  </a:cubicBezTo>
                  <a:cubicBezTo>
                    <a:pt x="1966" y="559"/>
                    <a:pt x="1997" y="550"/>
                    <a:pt x="2042" y="544"/>
                  </a:cubicBezTo>
                  <a:cubicBezTo>
                    <a:pt x="2057" y="529"/>
                    <a:pt x="2064" y="512"/>
                    <a:pt x="2082" y="500"/>
                  </a:cubicBezTo>
                  <a:cubicBezTo>
                    <a:pt x="2088" y="492"/>
                    <a:pt x="2088" y="480"/>
                    <a:pt x="2094" y="472"/>
                  </a:cubicBezTo>
                  <a:cubicBezTo>
                    <a:pt x="2100" y="463"/>
                    <a:pt x="2110" y="456"/>
                    <a:pt x="2118" y="448"/>
                  </a:cubicBezTo>
                  <a:cubicBezTo>
                    <a:pt x="2121" y="445"/>
                    <a:pt x="2123" y="440"/>
                    <a:pt x="2126" y="436"/>
                  </a:cubicBezTo>
                  <a:cubicBezTo>
                    <a:pt x="2128" y="424"/>
                    <a:pt x="2134" y="412"/>
                    <a:pt x="2134" y="400"/>
                  </a:cubicBezTo>
                  <a:cubicBezTo>
                    <a:pt x="2134" y="376"/>
                    <a:pt x="2092" y="366"/>
                    <a:pt x="2074" y="348"/>
                  </a:cubicBezTo>
                  <a:cubicBezTo>
                    <a:pt x="2080" y="339"/>
                    <a:pt x="2089" y="333"/>
                    <a:pt x="2094" y="324"/>
                  </a:cubicBezTo>
                  <a:cubicBezTo>
                    <a:pt x="2097" y="318"/>
                    <a:pt x="2094" y="310"/>
                    <a:pt x="2098" y="304"/>
                  </a:cubicBezTo>
                  <a:cubicBezTo>
                    <a:pt x="2104" y="296"/>
                    <a:pt x="2117" y="297"/>
                    <a:pt x="2126" y="292"/>
                  </a:cubicBezTo>
                  <a:cubicBezTo>
                    <a:pt x="2195" y="253"/>
                    <a:pt x="2225" y="267"/>
                    <a:pt x="2326" y="264"/>
                  </a:cubicBezTo>
                  <a:cubicBezTo>
                    <a:pt x="2369" y="250"/>
                    <a:pt x="2384" y="240"/>
                    <a:pt x="2434" y="236"/>
                  </a:cubicBezTo>
                  <a:cubicBezTo>
                    <a:pt x="2442" y="233"/>
                    <a:pt x="2450" y="220"/>
                    <a:pt x="2458" y="224"/>
                  </a:cubicBezTo>
                  <a:cubicBezTo>
                    <a:pt x="2470" y="230"/>
                    <a:pt x="2449" y="238"/>
                    <a:pt x="2442" y="244"/>
                  </a:cubicBezTo>
                  <a:cubicBezTo>
                    <a:pt x="2434" y="252"/>
                    <a:pt x="2426" y="260"/>
                    <a:pt x="2418" y="268"/>
                  </a:cubicBezTo>
                  <a:cubicBezTo>
                    <a:pt x="2387" y="299"/>
                    <a:pt x="2367" y="312"/>
                    <a:pt x="2358" y="356"/>
                  </a:cubicBezTo>
                  <a:cubicBezTo>
                    <a:pt x="2361" y="388"/>
                    <a:pt x="2354" y="407"/>
                    <a:pt x="2386" y="396"/>
                  </a:cubicBezTo>
                  <a:cubicBezTo>
                    <a:pt x="2401" y="352"/>
                    <a:pt x="2376" y="417"/>
                    <a:pt x="2402" y="376"/>
                  </a:cubicBezTo>
                  <a:cubicBezTo>
                    <a:pt x="2416" y="354"/>
                    <a:pt x="2411" y="347"/>
                    <a:pt x="2430" y="328"/>
                  </a:cubicBezTo>
                  <a:cubicBezTo>
                    <a:pt x="2454" y="257"/>
                    <a:pt x="2410" y="380"/>
                    <a:pt x="2446" y="308"/>
                  </a:cubicBezTo>
                  <a:cubicBezTo>
                    <a:pt x="2479" y="242"/>
                    <a:pt x="2404" y="274"/>
                    <a:pt x="2566" y="268"/>
                  </a:cubicBezTo>
                  <a:cubicBezTo>
                    <a:pt x="2600" y="234"/>
                    <a:pt x="2649" y="237"/>
                    <a:pt x="2690" y="216"/>
                  </a:cubicBezTo>
                  <a:cubicBezTo>
                    <a:pt x="2680" y="202"/>
                    <a:pt x="2676" y="197"/>
                    <a:pt x="2682" y="180"/>
                  </a:cubicBezTo>
                  <a:cubicBezTo>
                    <a:pt x="2722" y="182"/>
                    <a:pt x="2761" y="193"/>
                    <a:pt x="2798" y="188"/>
                  </a:cubicBezTo>
                  <a:cubicBezTo>
                    <a:pt x="2803" y="185"/>
                    <a:pt x="2821" y="178"/>
                    <a:pt x="2806" y="168"/>
                  </a:cubicBezTo>
                  <a:cubicBezTo>
                    <a:pt x="2793" y="159"/>
                    <a:pt x="2772" y="159"/>
                    <a:pt x="2758" y="152"/>
                  </a:cubicBezTo>
                  <a:cubicBezTo>
                    <a:pt x="2753" y="149"/>
                    <a:pt x="2747" y="147"/>
                    <a:pt x="2742" y="144"/>
                  </a:cubicBezTo>
                  <a:cubicBezTo>
                    <a:pt x="2737" y="141"/>
                    <a:pt x="2735" y="135"/>
                    <a:pt x="2730" y="132"/>
                  </a:cubicBezTo>
                  <a:cubicBezTo>
                    <a:pt x="2723" y="128"/>
                    <a:pt x="2714" y="127"/>
                    <a:pt x="2706" y="124"/>
                  </a:cubicBezTo>
                  <a:cubicBezTo>
                    <a:pt x="2702" y="123"/>
                    <a:pt x="2694" y="120"/>
                    <a:pt x="2694" y="120"/>
                  </a:cubicBezTo>
                  <a:cubicBezTo>
                    <a:pt x="2615" y="123"/>
                    <a:pt x="2544" y="117"/>
                    <a:pt x="2466" y="112"/>
                  </a:cubicBezTo>
                  <a:cubicBezTo>
                    <a:pt x="2436" y="102"/>
                    <a:pt x="2405" y="102"/>
                    <a:pt x="2378" y="84"/>
                  </a:cubicBezTo>
                  <a:cubicBezTo>
                    <a:pt x="2330" y="88"/>
                    <a:pt x="2330" y="91"/>
                    <a:pt x="2286" y="84"/>
                  </a:cubicBezTo>
                  <a:cubicBezTo>
                    <a:pt x="2269" y="81"/>
                    <a:pt x="2278" y="79"/>
                    <a:pt x="2262" y="72"/>
                  </a:cubicBezTo>
                  <a:cubicBezTo>
                    <a:pt x="2236" y="60"/>
                    <a:pt x="2226" y="63"/>
                    <a:pt x="2194" y="60"/>
                  </a:cubicBezTo>
                  <a:cubicBezTo>
                    <a:pt x="2155" y="64"/>
                    <a:pt x="2124" y="79"/>
                    <a:pt x="2086" y="88"/>
                  </a:cubicBezTo>
                  <a:cubicBezTo>
                    <a:pt x="2024" y="85"/>
                    <a:pt x="1993" y="87"/>
                    <a:pt x="1946" y="56"/>
                  </a:cubicBezTo>
                  <a:cubicBezTo>
                    <a:pt x="1938" y="51"/>
                    <a:pt x="1927" y="52"/>
                    <a:pt x="1918" y="52"/>
                  </a:cubicBezTo>
                  <a:cubicBezTo>
                    <a:pt x="1861" y="50"/>
                    <a:pt x="1803" y="49"/>
                    <a:pt x="1746" y="48"/>
                  </a:cubicBezTo>
                  <a:cubicBezTo>
                    <a:pt x="1736" y="33"/>
                    <a:pt x="1732" y="15"/>
                    <a:pt x="1722" y="0"/>
                  </a:cubicBezTo>
                  <a:cubicBezTo>
                    <a:pt x="1604" y="5"/>
                    <a:pt x="1549" y="9"/>
                    <a:pt x="1414" y="12"/>
                  </a:cubicBezTo>
                  <a:cubicBezTo>
                    <a:pt x="1389" y="29"/>
                    <a:pt x="1377" y="25"/>
                    <a:pt x="1342" y="28"/>
                  </a:cubicBezTo>
                  <a:cubicBezTo>
                    <a:pt x="1381" y="54"/>
                    <a:pt x="1298" y="52"/>
                    <a:pt x="1294" y="52"/>
                  </a:cubicBezTo>
                  <a:cubicBezTo>
                    <a:pt x="1261" y="74"/>
                    <a:pt x="1313" y="42"/>
                    <a:pt x="1234" y="64"/>
                  </a:cubicBezTo>
                  <a:cubicBezTo>
                    <a:pt x="1225" y="67"/>
                    <a:pt x="1210" y="80"/>
                    <a:pt x="1210" y="80"/>
                  </a:cubicBezTo>
                  <a:cubicBezTo>
                    <a:pt x="1185" y="72"/>
                    <a:pt x="1203" y="61"/>
                    <a:pt x="1174" y="68"/>
                  </a:cubicBezTo>
                  <a:cubicBezTo>
                    <a:pt x="1143" y="58"/>
                    <a:pt x="1165" y="50"/>
                    <a:pt x="1126" y="56"/>
                  </a:cubicBezTo>
                  <a:cubicBezTo>
                    <a:pt x="1115" y="73"/>
                    <a:pt x="1109" y="88"/>
                    <a:pt x="1098" y="104"/>
                  </a:cubicBezTo>
                  <a:cubicBezTo>
                    <a:pt x="1099" y="116"/>
                    <a:pt x="1104" y="128"/>
                    <a:pt x="1102" y="140"/>
                  </a:cubicBezTo>
                  <a:cubicBezTo>
                    <a:pt x="1100" y="150"/>
                    <a:pt x="1080" y="140"/>
                    <a:pt x="1078" y="140"/>
                  </a:cubicBezTo>
                  <a:cubicBezTo>
                    <a:pt x="1051" y="135"/>
                    <a:pt x="1025" y="129"/>
                    <a:pt x="998" y="124"/>
                  </a:cubicBezTo>
                  <a:cubicBezTo>
                    <a:pt x="936" y="131"/>
                    <a:pt x="917" y="133"/>
                    <a:pt x="838" y="136"/>
                  </a:cubicBezTo>
                  <a:cubicBezTo>
                    <a:pt x="816" y="143"/>
                    <a:pt x="793" y="145"/>
                    <a:pt x="770" y="148"/>
                  </a:cubicBezTo>
                  <a:cubicBezTo>
                    <a:pt x="751" y="177"/>
                    <a:pt x="750" y="183"/>
                    <a:pt x="714" y="188"/>
                  </a:cubicBezTo>
                  <a:cubicBezTo>
                    <a:pt x="702" y="192"/>
                    <a:pt x="690" y="196"/>
                    <a:pt x="678" y="200"/>
                  </a:cubicBezTo>
                  <a:cubicBezTo>
                    <a:pt x="670" y="203"/>
                    <a:pt x="654" y="208"/>
                    <a:pt x="654" y="208"/>
                  </a:cubicBezTo>
                  <a:cubicBezTo>
                    <a:pt x="621" y="186"/>
                    <a:pt x="637" y="199"/>
                    <a:pt x="606" y="168"/>
                  </a:cubicBezTo>
                  <a:cubicBezTo>
                    <a:pt x="602" y="164"/>
                    <a:pt x="594" y="156"/>
                    <a:pt x="594" y="156"/>
                  </a:cubicBezTo>
                  <a:cubicBezTo>
                    <a:pt x="617" y="141"/>
                    <a:pt x="641" y="148"/>
                    <a:pt x="666" y="156"/>
                  </a:cubicBezTo>
                  <a:cubicBezTo>
                    <a:pt x="679" y="155"/>
                    <a:pt x="693" y="155"/>
                    <a:pt x="706" y="152"/>
                  </a:cubicBezTo>
                  <a:cubicBezTo>
                    <a:pt x="717" y="150"/>
                    <a:pt x="724" y="142"/>
                    <a:pt x="714" y="132"/>
                  </a:cubicBezTo>
                  <a:cubicBezTo>
                    <a:pt x="696" y="114"/>
                    <a:pt x="663" y="126"/>
                    <a:pt x="638" y="124"/>
                  </a:cubicBezTo>
                  <a:cubicBezTo>
                    <a:pt x="613" y="116"/>
                    <a:pt x="591" y="104"/>
                    <a:pt x="566" y="96"/>
                  </a:cubicBezTo>
                  <a:cubicBezTo>
                    <a:pt x="558" y="93"/>
                    <a:pt x="542" y="88"/>
                    <a:pt x="542" y="88"/>
                  </a:cubicBezTo>
                  <a:cubicBezTo>
                    <a:pt x="509" y="90"/>
                    <a:pt x="474" y="85"/>
                    <a:pt x="442" y="96"/>
                  </a:cubicBezTo>
                  <a:cubicBezTo>
                    <a:pt x="434" y="99"/>
                    <a:pt x="413" y="127"/>
                    <a:pt x="398" y="128"/>
                  </a:cubicBezTo>
                  <a:cubicBezTo>
                    <a:pt x="383" y="129"/>
                    <a:pt x="369" y="131"/>
                    <a:pt x="354" y="132"/>
                  </a:cubicBezTo>
                  <a:cubicBezTo>
                    <a:pt x="320" y="155"/>
                    <a:pt x="360" y="124"/>
                    <a:pt x="338" y="152"/>
                  </a:cubicBezTo>
                  <a:cubicBezTo>
                    <a:pt x="331" y="160"/>
                    <a:pt x="321" y="164"/>
                    <a:pt x="314" y="172"/>
                  </a:cubicBezTo>
                  <a:cubicBezTo>
                    <a:pt x="311" y="176"/>
                    <a:pt x="310" y="181"/>
                    <a:pt x="306" y="184"/>
                  </a:cubicBezTo>
                  <a:cubicBezTo>
                    <a:pt x="299" y="188"/>
                    <a:pt x="282" y="192"/>
                    <a:pt x="282" y="192"/>
                  </a:cubicBezTo>
                  <a:cubicBezTo>
                    <a:pt x="267" y="207"/>
                    <a:pt x="239" y="219"/>
                    <a:pt x="218" y="224"/>
                  </a:cubicBezTo>
                  <a:cubicBezTo>
                    <a:pt x="213" y="239"/>
                    <a:pt x="216" y="232"/>
                    <a:pt x="210" y="244"/>
                  </a:cubicBezTo>
                  <a:close/>
                </a:path>
              </a:pathLst>
            </a:custGeom>
            <a:grpFill/>
            <a:ln w="9525">
              <a:round/>
              <a:headEnd/>
              <a:tailEnd/>
            </a:ln>
            <a:effectLst/>
            <a:sp3d extrusionH="100000" prstMaterial="legacyPlastic">
              <a:bevelT w="13500" h="13500" prst="angle"/>
              <a:bevelB w="13500" h="13500" prst="angle"/>
              <a:extrusionClr>
                <a:schemeClr val="tx1"/>
              </a:extrusionClr>
            </a:sp3d>
            <a:extLst/>
          </p:spPr>
          <p:txBody>
            <a:bodyPr>
              <a:flatTx/>
            </a:bodyPr>
            <a:lstStyle/>
            <a:p>
              <a:pPr>
                <a:defRPr/>
              </a:pPr>
              <a:endParaRPr lang="zh-TW" altLang="en-US"/>
            </a:p>
          </p:txBody>
        </p:sp>
        <p:sp>
          <p:nvSpPr>
            <p:cNvPr id="6" name="Freeform 7"/>
            <p:cNvSpPr>
              <a:spLocks/>
            </p:cNvSpPr>
            <p:nvPr/>
          </p:nvSpPr>
          <p:spPr bwMode="auto">
            <a:xfrm>
              <a:off x="2459" y="2220"/>
              <a:ext cx="770" cy="781"/>
            </a:xfrm>
            <a:custGeom>
              <a:avLst/>
              <a:gdLst>
                <a:gd name="T0" fmla="*/ 389 w 967"/>
                <a:gd name="T1" fmla="*/ 12 h 1182"/>
                <a:gd name="T2" fmla="*/ 365 w 967"/>
                <a:gd name="T3" fmla="*/ 4 h 1182"/>
                <a:gd name="T4" fmla="*/ 353 w 967"/>
                <a:gd name="T5" fmla="*/ 0 h 1182"/>
                <a:gd name="T6" fmla="*/ 297 w 967"/>
                <a:gd name="T7" fmla="*/ 4 h 1182"/>
                <a:gd name="T8" fmla="*/ 273 w 967"/>
                <a:gd name="T9" fmla="*/ 16 h 1182"/>
                <a:gd name="T10" fmla="*/ 165 w 967"/>
                <a:gd name="T11" fmla="*/ 20 h 1182"/>
                <a:gd name="T12" fmla="*/ 153 w 967"/>
                <a:gd name="T13" fmla="*/ 52 h 1182"/>
                <a:gd name="T14" fmla="*/ 129 w 967"/>
                <a:gd name="T15" fmla="*/ 68 h 1182"/>
                <a:gd name="T16" fmla="*/ 101 w 967"/>
                <a:gd name="T17" fmla="*/ 116 h 1182"/>
                <a:gd name="T18" fmla="*/ 97 w 967"/>
                <a:gd name="T19" fmla="*/ 156 h 1182"/>
                <a:gd name="T20" fmla="*/ 49 w 967"/>
                <a:gd name="T21" fmla="*/ 192 h 1182"/>
                <a:gd name="T22" fmla="*/ 25 w 967"/>
                <a:gd name="T23" fmla="*/ 228 h 1182"/>
                <a:gd name="T24" fmla="*/ 17 w 967"/>
                <a:gd name="T25" fmla="*/ 252 h 1182"/>
                <a:gd name="T26" fmla="*/ 29 w 967"/>
                <a:gd name="T27" fmla="*/ 444 h 1182"/>
                <a:gd name="T28" fmla="*/ 97 w 967"/>
                <a:gd name="T29" fmla="*/ 496 h 1182"/>
                <a:gd name="T30" fmla="*/ 121 w 967"/>
                <a:gd name="T31" fmla="*/ 512 h 1182"/>
                <a:gd name="T32" fmla="*/ 233 w 967"/>
                <a:gd name="T33" fmla="*/ 512 h 1182"/>
                <a:gd name="T34" fmla="*/ 265 w 967"/>
                <a:gd name="T35" fmla="*/ 488 h 1182"/>
                <a:gd name="T36" fmla="*/ 313 w 967"/>
                <a:gd name="T37" fmla="*/ 496 h 1182"/>
                <a:gd name="T38" fmla="*/ 333 w 967"/>
                <a:gd name="T39" fmla="*/ 532 h 1182"/>
                <a:gd name="T40" fmla="*/ 369 w 967"/>
                <a:gd name="T41" fmla="*/ 536 h 1182"/>
                <a:gd name="T42" fmla="*/ 361 w 967"/>
                <a:gd name="T43" fmla="*/ 624 h 1182"/>
                <a:gd name="T44" fmla="*/ 397 w 967"/>
                <a:gd name="T45" fmla="*/ 676 h 1182"/>
                <a:gd name="T46" fmla="*/ 417 w 967"/>
                <a:gd name="T47" fmla="*/ 704 h 1182"/>
                <a:gd name="T48" fmla="*/ 421 w 967"/>
                <a:gd name="T49" fmla="*/ 760 h 1182"/>
                <a:gd name="T50" fmla="*/ 417 w 967"/>
                <a:gd name="T51" fmla="*/ 832 h 1182"/>
                <a:gd name="T52" fmla="*/ 409 w 967"/>
                <a:gd name="T53" fmla="*/ 856 h 1182"/>
                <a:gd name="T54" fmla="*/ 441 w 967"/>
                <a:gd name="T55" fmla="*/ 936 h 1182"/>
                <a:gd name="T56" fmla="*/ 473 w 967"/>
                <a:gd name="T57" fmla="*/ 1052 h 1182"/>
                <a:gd name="T58" fmla="*/ 489 w 967"/>
                <a:gd name="T59" fmla="*/ 1092 h 1182"/>
                <a:gd name="T60" fmla="*/ 493 w 967"/>
                <a:gd name="T61" fmla="*/ 1104 h 1182"/>
                <a:gd name="T62" fmla="*/ 521 w 967"/>
                <a:gd name="T63" fmla="*/ 1172 h 1182"/>
                <a:gd name="T64" fmla="*/ 557 w 967"/>
                <a:gd name="T65" fmla="*/ 1156 h 1182"/>
                <a:gd name="T66" fmla="*/ 593 w 967"/>
                <a:gd name="T67" fmla="*/ 1128 h 1182"/>
                <a:gd name="T68" fmla="*/ 633 w 967"/>
                <a:gd name="T69" fmla="*/ 1116 h 1182"/>
                <a:gd name="T70" fmla="*/ 693 w 967"/>
                <a:gd name="T71" fmla="*/ 1096 h 1182"/>
                <a:gd name="T72" fmla="*/ 725 w 967"/>
                <a:gd name="T73" fmla="*/ 1020 h 1182"/>
                <a:gd name="T74" fmla="*/ 761 w 967"/>
                <a:gd name="T75" fmla="*/ 900 h 1182"/>
                <a:gd name="T76" fmla="*/ 773 w 967"/>
                <a:gd name="T77" fmla="*/ 872 h 1182"/>
                <a:gd name="T78" fmla="*/ 797 w 967"/>
                <a:gd name="T79" fmla="*/ 848 h 1182"/>
                <a:gd name="T80" fmla="*/ 797 w 967"/>
                <a:gd name="T81" fmla="*/ 732 h 1182"/>
                <a:gd name="T82" fmla="*/ 833 w 967"/>
                <a:gd name="T83" fmla="*/ 640 h 1182"/>
                <a:gd name="T84" fmla="*/ 873 w 967"/>
                <a:gd name="T85" fmla="*/ 580 h 1182"/>
                <a:gd name="T86" fmla="*/ 909 w 967"/>
                <a:gd name="T87" fmla="*/ 508 h 1182"/>
                <a:gd name="T88" fmla="*/ 945 w 967"/>
                <a:gd name="T89" fmla="*/ 464 h 1182"/>
                <a:gd name="T90" fmla="*/ 957 w 967"/>
                <a:gd name="T91" fmla="*/ 456 h 1182"/>
                <a:gd name="T92" fmla="*/ 853 w 967"/>
                <a:gd name="T93" fmla="*/ 416 h 1182"/>
                <a:gd name="T94" fmla="*/ 829 w 967"/>
                <a:gd name="T95" fmla="*/ 400 h 1182"/>
                <a:gd name="T96" fmla="*/ 769 w 967"/>
                <a:gd name="T97" fmla="*/ 316 h 1182"/>
                <a:gd name="T98" fmla="*/ 745 w 967"/>
                <a:gd name="T99" fmla="*/ 292 h 1182"/>
                <a:gd name="T100" fmla="*/ 701 w 967"/>
                <a:gd name="T101" fmla="*/ 204 h 1182"/>
                <a:gd name="T102" fmla="*/ 705 w 967"/>
                <a:gd name="T103" fmla="*/ 120 h 1182"/>
                <a:gd name="T104" fmla="*/ 713 w 967"/>
                <a:gd name="T105" fmla="*/ 108 h 1182"/>
                <a:gd name="T106" fmla="*/ 681 w 967"/>
                <a:gd name="T107" fmla="*/ 96 h 1182"/>
                <a:gd name="T108" fmla="*/ 613 w 967"/>
                <a:gd name="T109" fmla="*/ 92 h 1182"/>
                <a:gd name="T110" fmla="*/ 553 w 967"/>
                <a:gd name="T111" fmla="*/ 64 h 1182"/>
                <a:gd name="T112" fmla="*/ 541 w 967"/>
                <a:gd name="T113" fmla="*/ 72 h 1182"/>
                <a:gd name="T114" fmla="*/ 529 w 967"/>
                <a:gd name="T115" fmla="*/ 76 h 1182"/>
                <a:gd name="T116" fmla="*/ 505 w 967"/>
                <a:gd name="T117" fmla="*/ 92 h 1182"/>
                <a:gd name="T118" fmla="*/ 393 w 967"/>
                <a:gd name="T119" fmla="*/ 64 h 1182"/>
                <a:gd name="T120" fmla="*/ 389 w 967"/>
                <a:gd name="T121" fmla="*/ 12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67" h="1182">
                  <a:moveTo>
                    <a:pt x="389" y="12"/>
                  </a:moveTo>
                  <a:cubicBezTo>
                    <a:pt x="381" y="9"/>
                    <a:pt x="373" y="7"/>
                    <a:pt x="365" y="4"/>
                  </a:cubicBezTo>
                  <a:cubicBezTo>
                    <a:pt x="361" y="3"/>
                    <a:pt x="353" y="0"/>
                    <a:pt x="353" y="0"/>
                  </a:cubicBezTo>
                  <a:cubicBezTo>
                    <a:pt x="334" y="1"/>
                    <a:pt x="316" y="2"/>
                    <a:pt x="297" y="4"/>
                  </a:cubicBezTo>
                  <a:cubicBezTo>
                    <a:pt x="288" y="5"/>
                    <a:pt x="282" y="15"/>
                    <a:pt x="273" y="16"/>
                  </a:cubicBezTo>
                  <a:cubicBezTo>
                    <a:pt x="237" y="20"/>
                    <a:pt x="201" y="19"/>
                    <a:pt x="165" y="20"/>
                  </a:cubicBezTo>
                  <a:cubicBezTo>
                    <a:pt x="163" y="32"/>
                    <a:pt x="163" y="43"/>
                    <a:pt x="153" y="52"/>
                  </a:cubicBezTo>
                  <a:cubicBezTo>
                    <a:pt x="146" y="58"/>
                    <a:pt x="129" y="68"/>
                    <a:pt x="129" y="68"/>
                  </a:cubicBezTo>
                  <a:cubicBezTo>
                    <a:pt x="118" y="85"/>
                    <a:pt x="107" y="98"/>
                    <a:pt x="101" y="116"/>
                  </a:cubicBezTo>
                  <a:cubicBezTo>
                    <a:pt x="100" y="129"/>
                    <a:pt x="101" y="143"/>
                    <a:pt x="97" y="156"/>
                  </a:cubicBezTo>
                  <a:cubicBezTo>
                    <a:pt x="92" y="171"/>
                    <a:pt x="59" y="179"/>
                    <a:pt x="49" y="192"/>
                  </a:cubicBezTo>
                  <a:cubicBezTo>
                    <a:pt x="49" y="192"/>
                    <a:pt x="29" y="222"/>
                    <a:pt x="25" y="228"/>
                  </a:cubicBezTo>
                  <a:cubicBezTo>
                    <a:pt x="20" y="235"/>
                    <a:pt x="17" y="252"/>
                    <a:pt x="17" y="252"/>
                  </a:cubicBezTo>
                  <a:cubicBezTo>
                    <a:pt x="19" y="316"/>
                    <a:pt x="0" y="387"/>
                    <a:pt x="29" y="444"/>
                  </a:cubicBezTo>
                  <a:cubicBezTo>
                    <a:pt x="43" y="471"/>
                    <a:pt x="73" y="480"/>
                    <a:pt x="97" y="496"/>
                  </a:cubicBezTo>
                  <a:cubicBezTo>
                    <a:pt x="105" y="501"/>
                    <a:pt x="121" y="512"/>
                    <a:pt x="121" y="512"/>
                  </a:cubicBezTo>
                  <a:cubicBezTo>
                    <a:pt x="140" y="540"/>
                    <a:pt x="200" y="515"/>
                    <a:pt x="233" y="512"/>
                  </a:cubicBezTo>
                  <a:cubicBezTo>
                    <a:pt x="246" y="503"/>
                    <a:pt x="250" y="493"/>
                    <a:pt x="265" y="488"/>
                  </a:cubicBezTo>
                  <a:cubicBezTo>
                    <a:pt x="281" y="490"/>
                    <a:pt x="300" y="486"/>
                    <a:pt x="313" y="496"/>
                  </a:cubicBezTo>
                  <a:cubicBezTo>
                    <a:pt x="322" y="503"/>
                    <a:pt x="322" y="528"/>
                    <a:pt x="333" y="532"/>
                  </a:cubicBezTo>
                  <a:cubicBezTo>
                    <a:pt x="344" y="536"/>
                    <a:pt x="357" y="535"/>
                    <a:pt x="369" y="536"/>
                  </a:cubicBezTo>
                  <a:cubicBezTo>
                    <a:pt x="373" y="575"/>
                    <a:pt x="370" y="589"/>
                    <a:pt x="361" y="624"/>
                  </a:cubicBezTo>
                  <a:cubicBezTo>
                    <a:pt x="366" y="650"/>
                    <a:pt x="375" y="661"/>
                    <a:pt x="397" y="676"/>
                  </a:cubicBezTo>
                  <a:cubicBezTo>
                    <a:pt x="406" y="704"/>
                    <a:pt x="397" y="697"/>
                    <a:pt x="417" y="704"/>
                  </a:cubicBezTo>
                  <a:cubicBezTo>
                    <a:pt x="411" y="723"/>
                    <a:pt x="417" y="741"/>
                    <a:pt x="421" y="760"/>
                  </a:cubicBezTo>
                  <a:cubicBezTo>
                    <a:pt x="420" y="784"/>
                    <a:pt x="420" y="808"/>
                    <a:pt x="417" y="832"/>
                  </a:cubicBezTo>
                  <a:cubicBezTo>
                    <a:pt x="416" y="840"/>
                    <a:pt x="409" y="856"/>
                    <a:pt x="409" y="856"/>
                  </a:cubicBezTo>
                  <a:cubicBezTo>
                    <a:pt x="412" y="894"/>
                    <a:pt x="410" y="915"/>
                    <a:pt x="441" y="936"/>
                  </a:cubicBezTo>
                  <a:cubicBezTo>
                    <a:pt x="454" y="974"/>
                    <a:pt x="453" y="1017"/>
                    <a:pt x="473" y="1052"/>
                  </a:cubicBezTo>
                  <a:cubicBezTo>
                    <a:pt x="482" y="1068"/>
                    <a:pt x="482" y="1072"/>
                    <a:pt x="489" y="1092"/>
                  </a:cubicBezTo>
                  <a:cubicBezTo>
                    <a:pt x="490" y="1096"/>
                    <a:pt x="493" y="1104"/>
                    <a:pt x="493" y="1104"/>
                  </a:cubicBezTo>
                  <a:cubicBezTo>
                    <a:pt x="495" y="1136"/>
                    <a:pt x="482" y="1182"/>
                    <a:pt x="521" y="1172"/>
                  </a:cubicBezTo>
                  <a:cubicBezTo>
                    <a:pt x="540" y="1159"/>
                    <a:pt x="528" y="1166"/>
                    <a:pt x="557" y="1156"/>
                  </a:cubicBezTo>
                  <a:cubicBezTo>
                    <a:pt x="607" y="1139"/>
                    <a:pt x="562" y="1145"/>
                    <a:pt x="593" y="1128"/>
                  </a:cubicBezTo>
                  <a:cubicBezTo>
                    <a:pt x="601" y="1124"/>
                    <a:pt x="623" y="1119"/>
                    <a:pt x="633" y="1116"/>
                  </a:cubicBezTo>
                  <a:cubicBezTo>
                    <a:pt x="652" y="1103"/>
                    <a:pt x="671" y="1100"/>
                    <a:pt x="693" y="1096"/>
                  </a:cubicBezTo>
                  <a:cubicBezTo>
                    <a:pt x="705" y="1061"/>
                    <a:pt x="686" y="1033"/>
                    <a:pt x="725" y="1020"/>
                  </a:cubicBezTo>
                  <a:cubicBezTo>
                    <a:pt x="756" y="974"/>
                    <a:pt x="710" y="934"/>
                    <a:pt x="761" y="900"/>
                  </a:cubicBezTo>
                  <a:cubicBezTo>
                    <a:pt x="765" y="886"/>
                    <a:pt x="763" y="883"/>
                    <a:pt x="773" y="872"/>
                  </a:cubicBezTo>
                  <a:cubicBezTo>
                    <a:pt x="781" y="864"/>
                    <a:pt x="797" y="848"/>
                    <a:pt x="797" y="848"/>
                  </a:cubicBezTo>
                  <a:cubicBezTo>
                    <a:pt x="810" y="809"/>
                    <a:pt x="807" y="773"/>
                    <a:pt x="797" y="732"/>
                  </a:cubicBezTo>
                  <a:cubicBezTo>
                    <a:pt x="800" y="680"/>
                    <a:pt x="794" y="666"/>
                    <a:pt x="833" y="640"/>
                  </a:cubicBezTo>
                  <a:cubicBezTo>
                    <a:pt x="844" y="624"/>
                    <a:pt x="867" y="599"/>
                    <a:pt x="873" y="580"/>
                  </a:cubicBezTo>
                  <a:cubicBezTo>
                    <a:pt x="882" y="553"/>
                    <a:pt x="889" y="528"/>
                    <a:pt x="909" y="508"/>
                  </a:cubicBezTo>
                  <a:cubicBezTo>
                    <a:pt x="917" y="483"/>
                    <a:pt x="922" y="479"/>
                    <a:pt x="945" y="464"/>
                  </a:cubicBezTo>
                  <a:cubicBezTo>
                    <a:pt x="949" y="461"/>
                    <a:pt x="957" y="456"/>
                    <a:pt x="957" y="456"/>
                  </a:cubicBezTo>
                  <a:cubicBezTo>
                    <a:pt x="949" y="382"/>
                    <a:pt x="967" y="434"/>
                    <a:pt x="853" y="416"/>
                  </a:cubicBezTo>
                  <a:cubicBezTo>
                    <a:pt x="844" y="414"/>
                    <a:pt x="829" y="400"/>
                    <a:pt x="829" y="400"/>
                  </a:cubicBezTo>
                  <a:cubicBezTo>
                    <a:pt x="809" y="369"/>
                    <a:pt x="795" y="342"/>
                    <a:pt x="769" y="316"/>
                  </a:cubicBezTo>
                  <a:cubicBezTo>
                    <a:pt x="761" y="308"/>
                    <a:pt x="745" y="292"/>
                    <a:pt x="745" y="292"/>
                  </a:cubicBezTo>
                  <a:cubicBezTo>
                    <a:pt x="737" y="261"/>
                    <a:pt x="719" y="230"/>
                    <a:pt x="701" y="204"/>
                  </a:cubicBezTo>
                  <a:cubicBezTo>
                    <a:pt x="702" y="176"/>
                    <a:pt x="702" y="148"/>
                    <a:pt x="705" y="120"/>
                  </a:cubicBezTo>
                  <a:cubicBezTo>
                    <a:pt x="706" y="115"/>
                    <a:pt x="714" y="113"/>
                    <a:pt x="713" y="108"/>
                  </a:cubicBezTo>
                  <a:cubicBezTo>
                    <a:pt x="711" y="100"/>
                    <a:pt x="683" y="96"/>
                    <a:pt x="681" y="96"/>
                  </a:cubicBezTo>
                  <a:cubicBezTo>
                    <a:pt x="658" y="94"/>
                    <a:pt x="636" y="93"/>
                    <a:pt x="613" y="92"/>
                  </a:cubicBezTo>
                  <a:cubicBezTo>
                    <a:pt x="583" y="87"/>
                    <a:pt x="577" y="80"/>
                    <a:pt x="553" y="64"/>
                  </a:cubicBezTo>
                  <a:cubicBezTo>
                    <a:pt x="549" y="67"/>
                    <a:pt x="545" y="70"/>
                    <a:pt x="541" y="72"/>
                  </a:cubicBezTo>
                  <a:cubicBezTo>
                    <a:pt x="537" y="74"/>
                    <a:pt x="533" y="74"/>
                    <a:pt x="529" y="76"/>
                  </a:cubicBezTo>
                  <a:cubicBezTo>
                    <a:pt x="521" y="81"/>
                    <a:pt x="505" y="92"/>
                    <a:pt x="505" y="92"/>
                  </a:cubicBezTo>
                  <a:cubicBezTo>
                    <a:pt x="465" y="85"/>
                    <a:pt x="435" y="68"/>
                    <a:pt x="393" y="64"/>
                  </a:cubicBezTo>
                  <a:cubicBezTo>
                    <a:pt x="378" y="41"/>
                    <a:pt x="385" y="57"/>
                    <a:pt x="389" y="12"/>
                  </a:cubicBezTo>
                  <a:close/>
                </a:path>
              </a:pathLst>
            </a:custGeom>
            <a:grpFill/>
            <a:ln w="9525">
              <a:round/>
              <a:headEnd/>
              <a:tailEnd/>
            </a:ln>
            <a:effectLst/>
            <a:sp3d extrusionH="100000" prstMaterial="legacyPlastic">
              <a:bevelT w="13500" h="13500" prst="angle"/>
              <a:bevelB w="13500" h="13500" prst="angle"/>
              <a:extrusionClr>
                <a:schemeClr val="tx1"/>
              </a:extrusionClr>
            </a:sp3d>
            <a:extLst/>
          </p:spPr>
          <p:txBody>
            <a:bodyPr>
              <a:flatTx/>
            </a:bodyPr>
            <a:lstStyle/>
            <a:p>
              <a:pPr>
                <a:defRPr/>
              </a:pPr>
              <a:endParaRPr lang="zh-TW" altLang="en-US"/>
            </a:p>
          </p:txBody>
        </p:sp>
        <p:sp>
          <p:nvSpPr>
            <p:cNvPr id="7" name="Freeform 8"/>
            <p:cNvSpPr>
              <a:spLocks/>
            </p:cNvSpPr>
            <p:nvPr/>
          </p:nvSpPr>
          <p:spPr bwMode="auto">
            <a:xfrm>
              <a:off x="2577" y="1980"/>
              <a:ext cx="90" cy="108"/>
            </a:xfrm>
            <a:custGeom>
              <a:avLst/>
              <a:gdLst>
                <a:gd name="T0" fmla="*/ 53 w 114"/>
                <a:gd name="T1" fmla="*/ 0 h 164"/>
                <a:gd name="T2" fmla="*/ 29 w 114"/>
                <a:gd name="T3" fmla="*/ 12 h 164"/>
                <a:gd name="T4" fmla="*/ 9 w 114"/>
                <a:gd name="T5" fmla="*/ 36 h 164"/>
                <a:gd name="T6" fmla="*/ 17 w 114"/>
                <a:gd name="T7" fmla="*/ 60 h 164"/>
                <a:gd name="T8" fmla="*/ 41 w 114"/>
                <a:gd name="T9" fmla="*/ 68 h 164"/>
                <a:gd name="T10" fmla="*/ 25 w 114"/>
                <a:gd name="T11" fmla="*/ 104 h 164"/>
                <a:gd name="T12" fmla="*/ 33 w 114"/>
                <a:gd name="T13" fmla="*/ 164 h 164"/>
                <a:gd name="T14" fmla="*/ 105 w 114"/>
                <a:gd name="T15" fmla="*/ 136 h 164"/>
                <a:gd name="T16" fmla="*/ 113 w 114"/>
                <a:gd name="T17" fmla="*/ 124 h 164"/>
                <a:gd name="T18" fmla="*/ 73 w 114"/>
                <a:gd name="T19" fmla="*/ 76 h 164"/>
                <a:gd name="T20" fmla="*/ 65 w 114"/>
                <a:gd name="T21" fmla="*/ 52 h 164"/>
                <a:gd name="T22" fmla="*/ 57 w 114"/>
                <a:gd name="T23" fmla="*/ 40 h 164"/>
                <a:gd name="T24" fmla="*/ 45 w 114"/>
                <a:gd name="T25" fmla="*/ 32 h 164"/>
                <a:gd name="T26" fmla="*/ 53 w 114"/>
                <a:gd name="T27"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4" h="164">
                  <a:moveTo>
                    <a:pt x="53" y="0"/>
                  </a:moveTo>
                  <a:cubicBezTo>
                    <a:pt x="46" y="5"/>
                    <a:pt x="36" y="6"/>
                    <a:pt x="29" y="12"/>
                  </a:cubicBezTo>
                  <a:cubicBezTo>
                    <a:pt x="21" y="19"/>
                    <a:pt x="16" y="29"/>
                    <a:pt x="9" y="36"/>
                  </a:cubicBezTo>
                  <a:cubicBezTo>
                    <a:pt x="5" y="49"/>
                    <a:pt x="0" y="51"/>
                    <a:pt x="17" y="60"/>
                  </a:cubicBezTo>
                  <a:cubicBezTo>
                    <a:pt x="24" y="64"/>
                    <a:pt x="41" y="68"/>
                    <a:pt x="41" y="68"/>
                  </a:cubicBezTo>
                  <a:cubicBezTo>
                    <a:pt x="51" y="98"/>
                    <a:pt x="57" y="93"/>
                    <a:pt x="25" y="104"/>
                  </a:cubicBezTo>
                  <a:cubicBezTo>
                    <a:pt x="17" y="127"/>
                    <a:pt x="10" y="149"/>
                    <a:pt x="33" y="164"/>
                  </a:cubicBezTo>
                  <a:cubicBezTo>
                    <a:pt x="62" y="154"/>
                    <a:pt x="74" y="141"/>
                    <a:pt x="105" y="136"/>
                  </a:cubicBezTo>
                  <a:cubicBezTo>
                    <a:pt x="108" y="132"/>
                    <a:pt x="114" y="129"/>
                    <a:pt x="113" y="124"/>
                  </a:cubicBezTo>
                  <a:cubicBezTo>
                    <a:pt x="112" y="116"/>
                    <a:pt x="78" y="88"/>
                    <a:pt x="73" y="76"/>
                  </a:cubicBezTo>
                  <a:cubicBezTo>
                    <a:pt x="70" y="68"/>
                    <a:pt x="70" y="59"/>
                    <a:pt x="65" y="52"/>
                  </a:cubicBezTo>
                  <a:cubicBezTo>
                    <a:pt x="62" y="48"/>
                    <a:pt x="60" y="43"/>
                    <a:pt x="57" y="40"/>
                  </a:cubicBezTo>
                  <a:cubicBezTo>
                    <a:pt x="54" y="37"/>
                    <a:pt x="45" y="37"/>
                    <a:pt x="45" y="32"/>
                  </a:cubicBezTo>
                  <a:cubicBezTo>
                    <a:pt x="44" y="21"/>
                    <a:pt x="50" y="11"/>
                    <a:pt x="53" y="0"/>
                  </a:cubicBezTo>
                  <a:close/>
                </a:path>
              </a:pathLst>
            </a:custGeom>
            <a:grpFill/>
            <a:ln w="9525">
              <a:round/>
              <a:headEnd/>
              <a:tailEnd/>
            </a:ln>
            <a:effectLst/>
            <a:sp3d extrusionH="100000" prstMaterial="legacyPlastic">
              <a:bevelT w="13500" h="13500" prst="angle"/>
              <a:bevelB w="13500" h="13500" prst="angle"/>
              <a:extrusionClr>
                <a:schemeClr val="tx1"/>
              </a:extrusionClr>
            </a:sp3d>
            <a:extLst/>
          </p:spPr>
          <p:txBody>
            <a:bodyPr>
              <a:flatTx/>
            </a:bodyPr>
            <a:lstStyle/>
            <a:p>
              <a:pPr>
                <a:defRPr/>
              </a:pPr>
              <a:endParaRPr lang="zh-TW" altLang="en-US"/>
            </a:p>
          </p:txBody>
        </p:sp>
        <p:sp>
          <p:nvSpPr>
            <p:cNvPr id="8" name="Freeform 9"/>
            <p:cNvSpPr>
              <a:spLocks/>
            </p:cNvSpPr>
            <p:nvPr/>
          </p:nvSpPr>
          <p:spPr bwMode="auto">
            <a:xfrm>
              <a:off x="2533" y="2017"/>
              <a:ext cx="58" cy="53"/>
            </a:xfrm>
            <a:custGeom>
              <a:avLst/>
              <a:gdLst>
                <a:gd name="T0" fmla="*/ 40 w 73"/>
                <a:gd name="T1" fmla="*/ 15 h 81"/>
                <a:gd name="T2" fmla="*/ 16 w 73"/>
                <a:gd name="T3" fmla="*/ 7 h 81"/>
                <a:gd name="T4" fmla="*/ 0 w 73"/>
                <a:gd name="T5" fmla="*/ 31 h 81"/>
                <a:gd name="T6" fmla="*/ 52 w 73"/>
                <a:gd name="T7" fmla="*/ 55 h 81"/>
                <a:gd name="T8" fmla="*/ 40 w 73"/>
                <a:gd name="T9" fmla="*/ 15 h 81"/>
              </a:gdLst>
              <a:ahLst/>
              <a:cxnLst>
                <a:cxn ang="0">
                  <a:pos x="T0" y="T1"/>
                </a:cxn>
                <a:cxn ang="0">
                  <a:pos x="T2" y="T3"/>
                </a:cxn>
                <a:cxn ang="0">
                  <a:pos x="T4" y="T5"/>
                </a:cxn>
                <a:cxn ang="0">
                  <a:pos x="T6" y="T7"/>
                </a:cxn>
                <a:cxn ang="0">
                  <a:pos x="T8" y="T9"/>
                </a:cxn>
              </a:cxnLst>
              <a:rect l="0" t="0" r="r" b="b"/>
              <a:pathLst>
                <a:path w="73" h="81">
                  <a:moveTo>
                    <a:pt x="40" y="15"/>
                  </a:moveTo>
                  <a:cubicBezTo>
                    <a:pt x="32" y="12"/>
                    <a:pt x="21" y="0"/>
                    <a:pt x="16" y="7"/>
                  </a:cubicBezTo>
                  <a:cubicBezTo>
                    <a:pt x="11" y="15"/>
                    <a:pt x="0" y="31"/>
                    <a:pt x="0" y="31"/>
                  </a:cubicBezTo>
                  <a:cubicBezTo>
                    <a:pt x="6" y="81"/>
                    <a:pt x="6" y="62"/>
                    <a:pt x="52" y="55"/>
                  </a:cubicBezTo>
                  <a:cubicBezTo>
                    <a:pt x="68" y="31"/>
                    <a:pt x="73" y="22"/>
                    <a:pt x="40" y="15"/>
                  </a:cubicBezTo>
                  <a:close/>
                </a:path>
              </a:pathLst>
            </a:custGeom>
            <a:grpFill/>
            <a:ln w="9525">
              <a:round/>
              <a:headEnd/>
              <a:tailEnd/>
            </a:ln>
            <a:effectLst/>
            <a:sp3d extrusionH="100000" prstMaterial="legacyPlastic">
              <a:bevelT w="13500" h="13500" prst="angle"/>
              <a:bevelB w="13500" h="13500" prst="angle"/>
              <a:extrusionClr>
                <a:schemeClr val="tx1"/>
              </a:extrusionClr>
            </a:sp3d>
            <a:extLst/>
          </p:spPr>
          <p:txBody>
            <a:bodyPr>
              <a:flatTx/>
            </a:bodyPr>
            <a:lstStyle/>
            <a:p>
              <a:pPr>
                <a:defRPr/>
              </a:pPr>
              <a:endParaRPr lang="zh-TW" altLang="en-US"/>
            </a:p>
          </p:txBody>
        </p:sp>
        <p:sp>
          <p:nvSpPr>
            <p:cNvPr id="9" name="Freeform 10"/>
            <p:cNvSpPr>
              <a:spLocks/>
            </p:cNvSpPr>
            <p:nvPr/>
          </p:nvSpPr>
          <p:spPr bwMode="auto">
            <a:xfrm>
              <a:off x="3139" y="2743"/>
              <a:ext cx="80" cy="143"/>
            </a:xfrm>
            <a:custGeom>
              <a:avLst/>
              <a:gdLst>
                <a:gd name="T0" fmla="*/ 86 w 100"/>
                <a:gd name="T1" fmla="*/ 0 h 216"/>
                <a:gd name="T2" fmla="*/ 50 w 100"/>
                <a:gd name="T3" fmla="*/ 56 h 216"/>
                <a:gd name="T4" fmla="*/ 18 w 100"/>
                <a:gd name="T5" fmla="*/ 84 h 216"/>
                <a:gd name="T6" fmla="*/ 14 w 100"/>
                <a:gd name="T7" fmla="*/ 120 h 216"/>
                <a:gd name="T8" fmla="*/ 10 w 100"/>
                <a:gd name="T9" fmla="*/ 144 h 216"/>
                <a:gd name="T10" fmla="*/ 2 w 100"/>
                <a:gd name="T11" fmla="*/ 168 h 216"/>
                <a:gd name="T12" fmla="*/ 22 w 100"/>
                <a:gd name="T13" fmla="*/ 216 h 216"/>
                <a:gd name="T14" fmla="*/ 62 w 100"/>
                <a:gd name="T15" fmla="*/ 188 h 216"/>
                <a:gd name="T16" fmla="*/ 70 w 100"/>
                <a:gd name="T17" fmla="*/ 164 h 216"/>
                <a:gd name="T18" fmla="*/ 74 w 100"/>
                <a:gd name="T19" fmla="*/ 112 h 216"/>
                <a:gd name="T20" fmla="*/ 94 w 100"/>
                <a:gd name="T21" fmla="*/ 76 h 216"/>
                <a:gd name="T22" fmla="*/ 86 w 100"/>
                <a:gd name="T23"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 h="216">
                  <a:moveTo>
                    <a:pt x="86" y="0"/>
                  </a:moveTo>
                  <a:cubicBezTo>
                    <a:pt x="71" y="22"/>
                    <a:pt x="73" y="41"/>
                    <a:pt x="50" y="56"/>
                  </a:cubicBezTo>
                  <a:cubicBezTo>
                    <a:pt x="42" y="68"/>
                    <a:pt x="18" y="84"/>
                    <a:pt x="18" y="84"/>
                  </a:cubicBezTo>
                  <a:cubicBezTo>
                    <a:pt x="7" y="100"/>
                    <a:pt x="3" y="103"/>
                    <a:pt x="14" y="120"/>
                  </a:cubicBezTo>
                  <a:cubicBezTo>
                    <a:pt x="13" y="128"/>
                    <a:pt x="12" y="136"/>
                    <a:pt x="10" y="144"/>
                  </a:cubicBezTo>
                  <a:cubicBezTo>
                    <a:pt x="8" y="152"/>
                    <a:pt x="2" y="168"/>
                    <a:pt x="2" y="168"/>
                  </a:cubicBezTo>
                  <a:cubicBezTo>
                    <a:pt x="5" y="191"/>
                    <a:pt x="0" y="209"/>
                    <a:pt x="22" y="216"/>
                  </a:cubicBezTo>
                  <a:cubicBezTo>
                    <a:pt x="41" y="212"/>
                    <a:pt x="53" y="207"/>
                    <a:pt x="62" y="188"/>
                  </a:cubicBezTo>
                  <a:cubicBezTo>
                    <a:pt x="65" y="180"/>
                    <a:pt x="70" y="164"/>
                    <a:pt x="70" y="164"/>
                  </a:cubicBezTo>
                  <a:cubicBezTo>
                    <a:pt x="71" y="147"/>
                    <a:pt x="70" y="129"/>
                    <a:pt x="74" y="112"/>
                  </a:cubicBezTo>
                  <a:cubicBezTo>
                    <a:pt x="77" y="99"/>
                    <a:pt x="90" y="89"/>
                    <a:pt x="94" y="76"/>
                  </a:cubicBezTo>
                  <a:cubicBezTo>
                    <a:pt x="90" y="5"/>
                    <a:pt x="100" y="28"/>
                    <a:pt x="86" y="0"/>
                  </a:cubicBezTo>
                  <a:close/>
                </a:path>
              </a:pathLst>
            </a:custGeom>
            <a:grpFill/>
            <a:ln w="9525">
              <a:round/>
              <a:headEnd/>
              <a:tailEnd/>
            </a:ln>
            <a:effectLst/>
            <a:sp3d extrusionH="100000" prstMaterial="legacyPlastic">
              <a:bevelT w="13500" h="13500" prst="angle"/>
              <a:bevelB w="13500" h="13500" prst="angle"/>
              <a:extrusionClr>
                <a:schemeClr val="tx1"/>
              </a:extrusionClr>
            </a:sp3d>
            <a:extLst/>
          </p:spPr>
          <p:txBody>
            <a:bodyPr>
              <a:flatTx/>
            </a:bodyPr>
            <a:lstStyle/>
            <a:p>
              <a:pPr>
                <a:defRPr/>
              </a:pPr>
              <a:endParaRPr lang="zh-TW" altLang="en-US"/>
            </a:p>
          </p:txBody>
        </p:sp>
        <p:sp>
          <p:nvSpPr>
            <p:cNvPr id="10" name="Freeform 11"/>
            <p:cNvSpPr>
              <a:spLocks/>
            </p:cNvSpPr>
            <p:nvPr/>
          </p:nvSpPr>
          <p:spPr bwMode="auto">
            <a:xfrm>
              <a:off x="3728" y="2555"/>
              <a:ext cx="358" cy="169"/>
            </a:xfrm>
            <a:custGeom>
              <a:avLst/>
              <a:gdLst>
                <a:gd name="T0" fmla="*/ 2 w 450"/>
                <a:gd name="T1" fmla="*/ 0 h 254"/>
                <a:gd name="T2" fmla="*/ 42 w 450"/>
                <a:gd name="T3" fmla="*/ 72 h 254"/>
                <a:gd name="T4" fmla="*/ 78 w 450"/>
                <a:gd name="T5" fmla="*/ 108 h 254"/>
                <a:gd name="T6" fmla="*/ 106 w 450"/>
                <a:gd name="T7" fmla="*/ 144 h 254"/>
                <a:gd name="T8" fmla="*/ 114 w 450"/>
                <a:gd name="T9" fmla="*/ 156 h 254"/>
                <a:gd name="T10" fmla="*/ 122 w 450"/>
                <a:gd name="T11" fmla="*/ 192 h 254"/>
                <a:gd name="T12" fmla="*/ 254 w 450"/>
                <a:gd name="T13" fmla="*/ 220 h 254"/>
                <a:gd name="T14" fmla="*/ 314 w 450"/>
                <a:gd name="T15" fmla="*/ 244 h 254"/>
                <a:gd name="T16" fmla="*/ 338 w 450"/>
                <a:gd name="T17" fmla="*/ 252 h 254"/>
                <a:gd name="T18" fmla="*/ 414 w 450"/>
                <a:gd name="T19" fmla="*/ 244 h 254"/>
                <a:gd name="T20" fmla="*/ 450 w 450"/>
                <a:gd name="T21" fmla="*/ 228 h 254"/>
                <a:gd name="T22" fmla="*/ 362 w 450"/>
                <a:gd name="T23" fmla="*/ 224 h 254"/>
                <a:gd name="T24" fmla="*/ 338 w 450"/>
                <a:gd name="T25" fmla="*/ 240 h 254"/>
                <a:gd name="T26" fmla="*/ 298 w 450"/>
                <a:gd name="T27" fmla="*/ 232 h 254"/>
                <a:gd name="T28" fmla="*/ 266 w 450"/>
                <a:gd name="T29" fmla="*/ 204 h 254"/>
                <a:gd name="T30" fmla="*/ 150 w 450"/>
                <a:gd name="T31" fmla="*/ 200 h 254"/>
                <a:gd name="T32" fmla="*/ 126 w 450"/>
                <a:gd name="T33" fmla="*/ 168 h 254"/>
                <a:gd name="T34" fmla="*/ 134 w 450"/>
                <a:gd name="T35" fmla="*/ 144 h 254"/>
                <a:gd name="T36" fmla="*/ 138 w 450"/>
                <a:gd name="T37" fmla="*/ 132 h 254"/>
                <a:gd name="T38" fmla="*/ 78 w 450"/>
                <a:gd name="T39" fmla="*/ 68 h 254"/>
                <a:gd name="T40" fmla="*/ 34 w 450"/>
                <a:gd name="T41" fmla="*/ 24 h 254"/>
                <a:gd name="T42" fmla="*/ 2 w 450"/>
                <a:gd name="T43"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0" h="254">
                  <a:moveTo>
                    <a:pt x="2" y="0"/>
                  </a:moveTo>
                  <a:cubicBezTo>
                    <a:pt x="11" y="27"/>
                    <a:pt x="22" y="52"/>
                    <a:pt x="42" y="72"/>
                  </a:cubicBezTo>
                  <a:cubicBezTo>
                    <a:pt x="47" y="87"/>
                    <a:pt x="63" y="103"/>
                    <a:pt x="78" y="108"/>
                  </a:cubicBezTo>
                  <a:cubicBezTo>
                    <a:pt x="97" y="127"/>
                    <a:pt x="87" y="115"/>
                    <a:pt x="106" y="144"/>
                  </a:cubicBezTo>
                  <a:cubicBezTo>
                    <a:pt x="109" y="148"/>
                    <a:pt x="114" y="156"/>
                    <a:pt x="114" y="156"/>
                  </a:cubicBezTo>
                  <a:cubicBezTo>
                    <a:pt x="116" y="168"/>
                    <a:pt x="113" y="183"/>
                    <a:pt x="122" y="192"/>
                  </a:cubicBezTo>
                  <a:cubicBezTo>
                    <a:pt x="151" y="221"/>
                    <a:pt x="225" y="219"/>
                    <a:pt x="254" y="220"/>
                  </a:cubicBezTo>
                  <a:cubicBezTo>
                    <a:pt x="272" y="232"/>
                    <a:pt x="293" y="237"/>
                    <a:pt x="314" y="244"/>
                  </a:cubicBezTo>
                  <a:cubicBezTo>
                    <a:pt x="322" y="247"/>
                    <a:pt x="338" y="252"/>
                    <a:pt x="338" y="252"/>
                  </a:cubicBezTo>
                  <a:cubicBezTo>
                    <a:pt x="344" y="252"/>
                    <a:pt x="394" y="254"/>
                    <a:pt x="414" y="244"/>
                  </a:cubicBezTo>
                  <a:cubicBezTo>
                    <a:pt x="426" y="238"/>
                    <a:pt x="450" y="228"/>
                    <a:pt x="450" y="228"/>
                  </a:cubicBezTo>
                  <a:cubicBezTo>
                    <a:pt x="419" y="208"/>
                    <a:pt x="429" y="211"/>
                    <a:pt x="362" y="224"/>
                  </a:cubicBezTo>
                  <a:cubicBezTo>
                    <a:pt x="353" y="226"/>
                    <a:pt x="338" y="240"/>
                    <a:pt x="338" y="240"/>
                  </a:cubicBezTo>
                  <a:cubicBezTo>
                    <a:pt x="336" y="240"/>
                    <a:pt x="306" y="237"/>
                    <a:pt x="298" y="232"/>
                  </a:cubicBezTo>
                  <a:cubicBezTo>
                    <a:pt x="285" y="223"/>
                    <a:pt x="283" y="205"/>
                    <a:pt x="266" y="204"/>
                  </a:cubicBezTo>
                  <a:cubicBezTo>
                    <a:pt x="227" y="202"/>
                    <a:pt x="189" y="201"/>
                    <a:pt x="150" y="200"/>
                  </a:cubicBezTo>
                  <a:cubicBezTo>
                    <a:pt x="141" y="187"/>
                    <a:pt x="131" y="183"/>
                    <a:pt x="126" y="168"/>
                  </a:cubicBezTo>
                  <a:cubicBezTo>
                    <a:pt x="129" y="160"/>
                    <a:pt x="131" y="152"/>
                    <a:pt x="134" y="144"/>
                  </a:cubicBezTo>
                  <a:cubicBezTo>
                    <a:pt x="135" y="140"/>
                    <a:pt x="138" y="132"/>
                    <a:pt x="138" y="132"/>
                  </a:cubicBezTo>
                  <a:cubicBezTo>
                    <a:pt x="127" y="116"/>
                    <a:pt x="94" y="79"/>
                    <a:pt x="78" y="68"/>
                  </a:cubicBezTo>
                  <a:cubicBezTo>
                    <a:pt x="68" y="53"/>
                    <a:pt x="50" y="33"/>
                    <a:pt x="34" y="24"/>
                  </a:cubicBezTo>
                  <a:cubicBezTo>
                    <a:pt x="0" y="5"/>
                    <a:pt x="17" y="30"/>
                    <a:pt x="2" y="0"/>
                  </a:cubicBezTo>
                  <a:close/>
                </a:path>
              </a:pathLst>
            </a:custGeom>
            <a:grpFill/>
            <a:ln w="9525">
              <a:round/>
              <a:headEnd/>
              <a:tailEnd/>
            </a:ln>
            <a:effectLst/>
            <a:sp3d extrusionH="100000" prstMaterial="legacyPlastic">
              <a:bevelT w="13500" h="13500" prst="angle"/>
              <a:bevelB w="13500" h="13500" prst="angle"/>
              <a:extrusionClr>
                <a:schemeClr val="tx1"/>
              </a:extrusionClr>
            </a:sp3d>
            <a:extLst/>
          </p:spPr>
          <p:txBody>
            <a:bodyPr>
              <a:flatTx/>
            </a:bodyPr>
            <a:lstStyle/>
            <a:p>
              <a:pPr>
                <a:defRPr/>
              </a:pPr>
              <a:endParaRPr lang="zh-TW" altLang="en-US"/>
            </a:p>
          </p:txBody>
        </p:sp>
        <p:sp>
          <p:nvSpPr>
            <p:cNvPr id="11" name="Freeform 12"/>
            <p:cNvSpPr>
              <a:spLocks/>
            </p:cNvSpPr>
            <p:nvPr/>
          </p:nvSpPr>
          <p:spPr bwMode="auto">
            <a:xfrm>
              <a:off x="3878" y="2550"/>
              <a:ext cx="106" cy="104"/>
            </a:xfrm>
            <a:custGeom>
              <a:avLst/>
              <a:gdLst>
                <a:gd name="T0" fmla="*/ 113 w 133"/>
                <a:gd name="T1" fmla="*/ 0 h 156"/>
                <a:gd name="T2" fmla="*/ 77 w 133"/>
                <a:gd name="T3" fmla="*/ 28 h 156"/>
                <a:gd name="T4" fmla="*/ 5 w 133"/>
                <a:gd name="T5" fmla="*/ 80 h 156"/>
                <a:gd name="T6" fmla="*/ 25 w 133"/>
                <a:gd name="T7" fmla="*/ 124 h 156"/>
                <a:gd name="T8" fmla="*/ 73 w 133"/>
                <a:gd name="T9" fmla="*/ 156 h 156"/>
                <a:gd name="T10" fmla="*/ 109 w 133"/>
                <a:gd name="T11" fmla="*/ 152 h 156"/>
                <a:gd name="T12" fmla="*/ 129 w 133"/>
                <a:gd name="T13" fmla="*/ 96 h 156"/>
                <a:gd name="T14" fmla="*/ 121 w 133"/>
                <a:gd name="T15" fmla="*/ 52 h 156"/>
                <a:gd name="T16" fmla="*/ 133 w 133"/>
                <a:gd name="T17" fmla="*/ 12 h 156"/>
                <a:gd name="T18" fmla="*/ 113 w 133"/>
                <a:gd name="T19"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 h="156">
                  <a:moveTo>
                    <a:pt x="113" y="0"/>
                  </a:moveTo>
                  <a:cubicBezTo>
                    <a:pt x="100" y="9"/>
                    <a:pt x="90" y="19"/>
                    <a:pt x="77" y="28"/>
                  </a:cubicBezTo>
                  <a:cubicBezTo>
                    <a:pt x="56" y="59"/>
                    <a:pt x="43" y="72"/>
                    <a:pt x="5" y="80"/>
                  </a:cubicBezTo>
                  <a:cubicBezTo>
                    <a:pt x="0" y="101"/>
                    <a:pt x="3" y="117"/>
                    <a:pt x="25" y="124"/>
                  </a:cubicBezTo>
                  <a:cubicBezTo>
                    <a:pt x="44" y="153"/>
                    <a:pt x="33" y="149"/>
                    <a:pt x="73" y="156"/>
                  </a:cubicBezTo>
                  <a:cubicBezTo>
                    <a:pt x="85" y="155"/>
                    <a:pt x="98" y="156"/>
                    <a:pt x="109" y="152"/>
                  </a:cubicBezTo>
                  <a:cubicBezTo>
                    <a:pt x="123" y="147"/>
                    <a:pt x="126" y="109"/>
                    <a:pt x="129" y="96"/>
                  </a:cubicBezTo>
                  <a:cubicBezTo>
                    <a:pt x="127" y="81"/>
                    <a:pt x="121" y="67"/>
                    <a:pt x="121" y="52"/>
                  </a:cubicBezTo>
                  <a:cubicBezTo>
                    <a:pt x="121" y="38"/>
                    <a:pt x="133" y="12"/>
                    <a:pt x="133" y="12"/>
                  </a:cubicBezTo>
                  <a:cubicBezTo>
                    <a:pt x="119" y="2"/>
                    <a:pt x="125" y="6"/>
                    <a:pt x="113" y="0"/>
                  </a:cubicBezTo>
                  <a:close/>
                </a:path>
              </a:pathLst>
            </a:custGeom>
            <a:grpFill/>
            <a:ln w="9525">
              <a:round/>
              <a:headEnd/>
              <a:tailEnd/>
            </a:ln>
            <a:effectLst/>
            <a:sp3d extrusionH="100000" prstMaterial="legacyPlastic">
              <a:bevelT w="13500" h="13500" prst="angle"/>
              <a:bevelB w="13500" h="13500" prst="angle"/>
              <a:extrusionClr>
                <a:schemeClr val="tx1"/>
              </a:extrusionClr>
            </a:sp3d>
            <a:extLst/>
          </p:spPr>
          <p:txBody>
            <a:bodyPr>
              <a:flatTx/>
            </a:bodyPr>
            <a:lstStyle/>
            <a:p>
              <a:pPr>
                <a:defRPr/>
              </a:pPr>
              <a:endParaRPr lang="zh-TW" altLang="en-US"/>
            </a:p>
          </p:txBody>
        </p:sp>
        <p:sp>
          <p:nvSpPr>
            <p:cNvPr id="12" name="Freeform 13"/>
            <p:cNvSpPr>
              <a:spLocks/>
            </p:cNvSpPr>
            <p:nvPr/>
          </p:nvSpPr>
          <p:spPr bwMode="auto">
            <a:xfrm>
              <a:off x="4124" y="2622"/>
              <a:ext cx="223" cy="95"/>
            </a:xfrm>
            <a:custGeom>
              <a:avLst/>
              <a:gdLst>
                <a:gd name="T0" fmla="*/ 13 w 281"/>
                <a:gd name="T1" fmla="*/ 0 h 144"/>
                <a:gd name="T2" fmla="*/ 29 w 281"/>
                <a:gd name="T3" fmla="*/ 28 h 144"/>
                <a:gd name="T4" fmla="*/ 77 w 281"/>
                <a:gd name="T5" fmla="*/ 56 h 144"/>
                <a:gd name="T6" fmla="*/ 125 w 281"/>
                <a:gd name="T7" fmla="*/ 100 h 144"/>
                <a:gd name="T8" fmla="*/ 149 w 281"/>
                <a:gd name="T9" fmla="*/ 128 h 144"/>
                <a:gd name="T10" fmla="*/ 181 w 281"/>
                <a:gd name="T11" fmla="*/ 116 h 144"/>
                <a:gd name="T12" fmla="*/ 205 w 281"/>
                <a:gd name="T13" fmla="*/ 108 h 144"/>
                <a:gd name="T14" fmla="*/ 257 w 281"/>
                <a:gd name="T15" fmla="*/ 128 h 144"/>
                <a:gd name="T16" fmla="*/ 281 w 281"/>
                <a:gd name="T17" fmla="*/ 144 h 144"/>
                <a:gd name="T18" fmla="*/ 245 w 281"/>
                <a:gd name="T19" fmla="*/ 88 h 144"/>
                <a:gd name="T20" fmla="*/ 109 w 281"/>
                <a:gd name="T21" fmla="*/ 20 h 144"/>
                <a:gd name="T22" fmla="*/ 77 w 281"/>
                <a:gd name="T23" fmla="*/ 44 h 144"/>
                <a:gd name="T24" fmla="*/ 57 w 281"/>
                <a:gd name="T25" fmla="*/ 24 h 144"/>
                <a:gd name="T26" fmla="*/ 13 w 281"/>
                <a:gd name="T27"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1" h="144">
                  <a:moveTo>
                    <a:pt x="13" y="0"/>
                  </a:moveTo>
                  <a:cubicBezTo>
                    <a:pt x="0" y="19"/>
                    <a:pt x="9" y="23"/>
                    <a:pt x="29" y="28"/>
                  </a:cubicBezTo>
                  <a:cubicBezTo>
                    <a:pt x="51" y="61"/>
                    <a:pt x="35" y="51"/>
                    <a:pt x="77" y="56"/>
                  </a:cubicBezTo>
                  <a:cubicBezTo>
                    <a:pt x="95" y="68"/>
                    <a:pt x="110" y="85"/>
                    <a:pt x="125" y="100"/>
                  </a:cubicBezTo>
                  <a:cubicBezTo>
                    <a:pt x="138" y="113"/>
                    <a:pt x="130" y="122"/>
                    <a:pt x="149" y="128"/>
                  </a:cubicBezTo>
                  <a:cubicBezTo>
                    <a:pt x="196" y="119"/>
                    <a:pt x="147" y="131"/>
                    <a:pt x="181" y="116"/>
                  </a:cubicBezTo>
                  <a:cubicBezTo>
                    <a:pt x="189" y="113"/>
                    <a:pt x="205" y="108"/>
                    <a:pt x="205" y="108"/>
                  </a:cubicBezTo>
                  <a:cubicBezTo>
                    <a:pt x="223" y="113"/>
                    <a:pt x="241" y="119"/>
                    <a:pt x="257" y="128"/>
                  </a:cubicBezTo>
                  <a:cubicBezTo>
                    <a:pt x="265" y="133"/>
                    <a:pt x="281" y="144"/>
                    <a:pt x="281" y="144"/>
                  </a:cubicBezTo>
                  <a:cubicBezTo>
                    <a:pt x="273" y="120"/>
                    <a:pt x="266" y="102"/>
                    <a:pt x="245" y="88"/>
                  </a:cubicBezTo>
                  <a:cubicBezTo>
                    <a:pt x="216" y="44"/>
                    <a:pt x="159" y="26"/>
                    <a:pt x="109" y="20"/>
                  </a:cubicBezTo>
                  <a:cubicBezTo>
                    <a:pt x="94" y="25"/>
                    <a:pt x="90" y="35"/>
                    <a:pt x="77" y="44"/>
                  </a:cubicBezTo>
                  <a:cubicBezTo>
                    <a:pt x="45" y="23"/>
                    <a:pt x="84" y="51"/>
                    <a:pt x="57" y="24"/>
                  </a:cubicBezTo>
                  <a:cubicBezTo>
                    <a:pt x="47" y="14"/>
                    <a:pt x="25" y="7"/>
                    <a:pt x="13" y="0"/>
                  </a:cubicBezTo>
                  <a:close/>
                </a:path>
              </a:pathLst>
            </a:custGeom>
            <a:grpFill/>
            <a:ln w="9525">
              <a:round/>
              <a:headEnd/>
              <a:tailEnd/>
            </a:ln>
            <a:effectLst/>
            <a:sp3d extrusionH="100000" prstMaterial="legacyPlastic">
              <a:bevelT w="13500" h="13500" prst="angle"/>
              <a:bevelB w="13500" h="13500" prst="angle"/>
              <a:extrusionClr>
                <a:schemeClr val="tx1"/>
              </a:extrusionClr>
            </a:sp3d>
            <a:extLst/>
          </p:spPr>
          <p:txBody>
            <a:bodyPr>
              <a:flatTx/>
            </a:bodyPr>
            <a:lstStyle/>
            <a:p>
              <a:pPr>
                <a:defRPr/>
              </a:pPr>
              <a:endParaRPr lang="zh-TW" altLang="en-US"/>
            </a:p>
          </p:txBody>
        </p:sp>
        <p:sp>
          <p:nvSpPr>
            <p:cNvPr id="13" name="Freeform 14"/>
            <p:cNvSpPr>
              <a:spLocks/>
            </p:cNvSpPr>
            <p:nvPr/>
          </p:nvSpPr>
          <p:spPr bwMode="auto">
            <a:xfrm>
              <a:off x="3916" y="2737"/>
              <a:ext cx="462" cy="299"/>
            </a:xfrm>
            <a:custGeom>
              <a:avLst/>
              <a:gdLst>
                <a:gd name="T0" fmla="*/ 337 w 580"/>
                <a:gd name="T1" fmla="*/ 13 h 452"/>
                <a:gd name="T2" fmla="*/ 281 w 580"/>
                <a:gd name="T3" fmla="*/ 21 h 452"/>
                <a:gd name="T4" fmla="*/ 237 w 580"/>
                <a:gd name="T5" fmla="*/ 57 h 452"/>
                <a:gd name="T6" fmla="*/ 197 w 580"/>
                <a:gd name="T7" fmla="*/ 57 h 452"/>
                <a:gd name="T8" fmla="*/ 177 w 580"/>
                <a:gd name="T9" fmla="*/ 93 h 452"/>
                <a:gd name="T10" fmla="*/ 153 w 580"/>
                <a:gd name="T11" fmla="*/ 105 h 452"/>
                <a:gd name="T12" fmla="*/ 89 w 580"/>
                <a:gd name="T13" fmla="*/ 153 h 452"/>
                <a:gd name="T14" fmla="*/ 29 w 580"/>
                <a:gd name="T15" fmla="*/ 173 h 452"/>
                <a:gd name="T16" fmla="*/ 29 w 580"/>
                <a:gd name="T17" fmla="*/ 233 h 452"/>
                <a:gd name="T18" fmla="*/ 45 w 580"/>
                <a:gd name="T19" fmla="*/ 257 h 452"/>
                <a:gd name="T20" fmla="*/ 61 w 580"/>
                <a:gd name="T21" fmla="*/ 381 h 452"/>
                <a:gd name="T22" fmla="*/ 149 w 580"/>
                <a:gd name="T23" fmla="*/ 349 h 452"/>
                <a:gd name="T24" fmla="*/ 265 w 580"/>
                <a:gd name="T25" fmla="*/ 345 h 452"/>
                <a:gd name="T26" fmla="*/ 321 w 580"/>
                <a:gd name="T27" fmla="*/ 341 h 452"/>
                <a:gd name="T28" fmla="*/ 337 w 580"/>
                <a:gd name="T29" fmla="*/ 385 h 452"/>
                <a:gd name="T30" fmla="*/ 377 w 580"/>
                <a:gd name="T31" fmla="*/ 369 h 452"/>
                <a:gd name="T32" fmla="*/ 385 w 580"/>
                <a:gd name="T33" fmla="*/ 405 h 452"/>
                <a:gd name="T34" fmla="*/ 409 w 580"/>
                <a:gd name="T35" fmla="*/ 417 h 452"/>
                <a:gd name="T36" fmla="*/ 517 w 580"/>
                <a:gd name="T37" fmla="*/ 417 h 452"/>
                <a:gd name="T38" fmla="*/ 541 w 580"/>
                <a:gd name="T39" fmla="*/ 369 h 452"/>
                <a:gd name="T40" fmla="*/ 545 w 580"/>
                <a:gd name="T41" fmla="*/ 329 h 452"/>
                <a:gd name="T42" fmla="*/ 577 w 580"/>
                <a:gd name="T43" fmla="*/ 281 h 452"/>
                <a:gd name="T44" fmla="*/ 569 w 580"/>
                <a:gd name="T45" fmla="*/ 233 h 452"/>
                <a:gd name="T46" fmla="*/ 545 w 580"/>
                <a:gd name="T47" fmla="*/ 217 h 452"/>
                <a:gd name="T48" fmla="*/ 493 w 580"/>
                <a:gd name="T49" fmla="*/ 161 h 452"/>
                <a:gd name="T50" fmla="*/ 465 w 580"/>
                <a:gd name="T51" fmla="*/ 129 h 452"/>
                <a:gd name="T52" fmla="*/ 441 w 580"/>
                <a:gd name="T53" fmla="*/ 93 h 452"/>
                <a:gd name="T54" fmla="*/ 429 w 580"/>
                <a:gd name="T55" fmla="*/ 5 h 452"/>
                <a:gd name="T56" fmla="*/ 393 w 580"/>
                <a:gd name="T57" fmla="*/ 93 h 452"/>
                <a:gd name="T58" fmla="*/ 337 w 580"/>
                <a:gd name="T59" fmla="*/ 57 h 452"/>
                <a:gd name="T60" fmla="*/ 325 w 580"/>
                <a:gd name="T61" fmla="*/ 33 h 452"/>
                <a:gd name="T62" fmla="*/ 337 w 580"/>
                <a:gd name="T63" fmla="*/ 13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80" h="452">
                  <a:moveTo>
                    <a:pt x="337" y="13"/>
                  </a:moveTo>
                  <a:cubicBezTo>
                    <a:pt x="326" y="14"/>
                    <a:pt x="296" y="13"/>
                    <a:pt x="281" y="21"/>
                  </a:cubicBezTo>
                  <a:cubicBezTo>
                    <a:pt x="262" y="30"/>
                    <a:pt x="256" y="51"/>
                    <a:pt x="237" y="57"/>
                  </a:cubicBezTo>
                  <a:cubicBezTo>
                    <a:pt x="221" y="46"/>
                    <a:pt x="214" y="51"/>
                    <a:pt x="197" y="57"/>
                  </a:cubicBezTo>
                  <a:cubicBezTo>
                    <a:pt x="190" y="67"/>
                    <a:pt x="186" y="85"/>
                    <a:pt x="177" y="93"/>
                  </a:cubicBezTo>
                  <a:cubicBezTo>
                    <a:pt x="170" y="99"/>
                    <a:pt x="160" y="100"/>
                    <a:pt x="153" y="105"/>
                  </a:cubicBezTo>
                  <a:cubicBezTo>
                    <a:pt x="125" y="96"/>
                    <a:pt x="108" y="134"/>
                    <a:pt x="89" y="153"/>
                  </a:cubicBezTo>
                  <a:cubicBezTo>
                    <a:pt x="68" y="174"/>
                    <a:pt x="59" y="170"/>
                    <a:pt x="29" y="173"/>
                  </a:cubicBezTo>
                  <a:cubicBezTo>
                    <a:pt x="0" y="193"/>
                    <a:pt x="11" y="206"/>
                    <a:pt x="29" y="233"/>
                  </a:cubicBezTo>
                  <a:cubicBezTo>
                    <a:pt x="34" y="241"/>
                    <a:pt x="45" y="257"/>
                    <a:pt x="45" y="257"/>
                  </a:cubicBezTo>
                  <a:cubicBezTo>
                    <a:pt x="50" y="299"/>
                    <a:pt x="57" y="339"/>
                    <a:pt x="61" y="381"/>
                  </a:cubicBezTo>
                  <a:cubicBezTo>
                    <a:pt x="93" y="376"/>
                    <a:pt x="117" y="350"/>
                    <a:pt x="149" y="349"/>
                  </a:cubicBezTo>
                  <a:cubicBezTo>
                    <a:pt x="188" y="348"/>
                    <a:pt x="226" y="346"/>
                    <a:pt x="265" y="345"/>
                  </a:cubicBezTo>
                  <a:cubicBezTo>
                    <a:pt x="299" y="334"/>
                    <a:pt x="281" y="336"/>
                    <a:pt x="321" y="341"/>
                  </a:cubicBezTo>
                  <a:cubicBezTo>
                    <a:pt x="330" y="355"/>
                    <a:pt x="332" y="369"/>
                    <a:pt x="337" y="385"/>
                  </a:cubicBezTo>
                  <a:cubicBezTo>
                    <a:pt x="355" y="373"/>
                    <a:pt x="355" y="363"/>
                    <a:pt x="377" y="369"/>
                  </a:cubicBezTo>
                  <a:cubicBezTo>
                    <a:pt x="381" y="381"/>
                    <a:pt x="379" y="394"/>
                    <a:pt x="385" y="405"/>
                  </a:cubicBezTo>
                  <a:cubicBezTo>
                    <a:pt x="389" y="413"/>
                    <a:pt x="402" y="412"/>
                    <a:pt x="409" y="417"/>
                  </a:cubicBezTo>
                  <a:cubicBezTo>
                    <a:pt x="432" y="452"/>
                    <a:pt x="485" y="438"/>
                    <a:pt x="517" y="417"/>
                  </a:cubicBezTo>
                  <a:cubicBezTo>
                    <a:pt x="527" y="403"/>
                    <a:pt x="535" y="386"/>
                    <a:pt x="541" y="369"/>
                  </a:cubicBezTo>
                  <a:cubicBezTo>
                    <a:pt x="542" y="356"/>
                    <a:pt x="542" y="342"/>
                    <a:pt x="545" y="329"/>
                  </a:cubicBezTo>
                  <a:cubicBezTo>
                    <a:pt x="549" y="312"/>
                    <a:pt x="571" y="300"/>
                    <a:pt x="577" y="281"/>
                  </a:cubicBezTo>
                  <a:cubicBezTo>
                    <a:pt x="575" y="265"/>
                    <a:pt x="580" y="244"/>
                    <a:pt x="569" y="233"/>
                  </a:cubicBezTo>
                  <a:cubicBezTo>
                    <a:pt x="562" y="226"/>
                    <a:pt x="545" y="217"/>
                    <a:pt x="545" y="217"/>
                  </a:cubicBezTo>
                  <a:cubicBezTo>
                    <a:pt x="531" y="196"/>
                    <a:pt x="507" y="183"/>
                    <a:pt x="493" y="161"/>
                  </a:cubicBezTo>
                  <a:cubicBezTo>
                    <a:pt x="474" y="133"/>
                    <a:pt x="485" y="142"/>
                    <a:pt x="465" y="129"/>
                  </a:cubicBezTo>
                  <a:cubicBezTo>
                    <a:pt x="456" y="115"/>
                    <a:pt x="453" y="105"/>
                    <a:pt x="441" y="93"/>
                  </a:cubicBezTo>
                  <a:cubicBezTo>
                    <a:pt x="431" y="64"/>
                    <a:pt x="439" y="34"/>
                    <a:pt x="429" y="5"/>
                  </a:cubicBezTo>
                  <a:cubicBezTo>
                    <a:pt x="395" y="16"/>
                    <a:pt x="422" y="64"/>
                    <a:pt x="393" y="93"/>
                  </a:cubicBezTo>
                  <a:cubicBezTo>
                    <a:pt x="364" y="87"/>
                    <a:pt x="359" y="72"/>
                    <a:pt x="337" y="57"/>
                  </a:cubicBezTo>
                  <a:cubicBezTo>
                    <a:pt x="335" y="54"/>
                    <a:pt x="323" y="39"/>
                    <a:pt x="325" y="33"/>
                  </a:cubicBezTo>
                  <a:cubicBezTo>
                    <a:pt x="329" y="20"/>
                    <a:pt x="350" y="0"/>
                    <a:pt x="337" y="13"/>
                  </a:cubicBezTo>
                  <a:close/>
                </a:path>
              </a:pathLst>
            </a:custGeom>
            <a:grpFill/>
            <a:ln w="9525">
              <a:round/>
              <a:headEnd/>
              <a:tailEnd/>
            </a:ln>
            <a:effectLst/>
            <a:sp3d extrusionH="100000" prstMaterial="legacyPlastic">
              <a:bevelT w="13500" h="13500" prst="angle"/>
              <a:bevelB w="13500" h="13500" prst="angle"/>
              <a:extrusionClr>
                <a:schemeClr val="tx1"/>
              </a:extrusionClr>
            </a:sp3d>
            <a:extLst/>
          </p:spPr>
          <p:txBody>
            <a:bodyPr>
              <a:flatTx/>
            </a:bodyPr>
            <a:lstStyle/>
            <a:p>
              <a:pPr>
                <a:defRPr/>
              </a:pPr>
              <a:endParaRPr lang="zh-TW" altLang="en-US"/>
            </a:p>
          </p:txBody>
        </p:sp>
        <p:sp>
          <p:nvSpPr>
            <p:cNvPr id="14" name="Freeform 15"/>
            <p:cNvSpPr>
              <a:spLocks/>
            </p:cNvSpPr>
            <p:nvPr/>
          </p:nvSpPr>
          <p:spPr bwMode="auto">
            <a:xfrm>
              <a:off x="4608" y="2993"/>
              <a:ext cx="64" cy="62"/>
            </a:xfrm>
            <a:custGeom>
              <a:avLst/>
              <a:gdLst>
                <a:gd name="T0" fmla="*/ 0 w 80"/>
                <a:gd name="T1" fmla="*/ 9 h 93"/>
                <a:gd name="T2" fmla="*/ 24 w 80"/>
                <a:gd name="T3" fmla="*/ 93 h 93"/>
                <a:gd name="T4" fmla="*/ 48 w 80"/>
                <a:gd name="T5" fmla="*/ 81 h 93"/>
                <a:gd name="T6" fmla="*/ 80 w 80"/>
                <a:gd name="T7" fmla="*/ 49 h 93"/>
                <a:gd name="T8" fmla="*/ 40 w 80"/>
                <a:gd name="T9" fmla="*/ 37 h 93"/>
                <a:gd name="T10" fmla="*/ 0 w 80"/>
                <a:gd name="T11" fmla="*/ 9 h 93"/>
              </a:gdLst>
              <a:ahLst/>
              <a:cxnLst>
                <a:cxn ang="0">
                  <a:pos x="T0" y="T1"/>
                </a:cxn>
                <a:cxn ang="0">
                  <a:pos x="T2" y="T3"/>
                </a:cxn>
                <a:cxn ang="0">
                  <a:pos x="T4" y="T5"/>
                </a:cxn>
                <a:cxn ang="0">
                  <a:pos x="T6" y="T7"/>
                </a:cxn>
                <a:cxn ang="0">
                  <a:pos x="T8" y="T9"/>
                </a:cxn>
                <a:cxn ang="0">
                  <a:pos x="T10" y="T11"/>
                </a:cxn>
              </a:cxnLst>
              <a:rect l="0" t="0" r="r" b="b"/>
              <a:pathLst>
                <a:path w="80" h="93">
                  <a:moveTo>
                    <a:pt x="0" y="9"/>
                  </a:moveTo>
                  <a:cubicBezTo>
                    <a:pt x="14" y="37"/>
                    <a:pt x="7" y="68"/>
                    <a:pt x="24" y="93"/>
                  </a:cubicBezTo>
                  <a:cubicBezTo>
                    <a:pt x="31" y="88"/>
                    <a:pt x="41" y="87"/>
                    <a:pt x="48" y="81"/>
                  </a:cubicBezTo>
                  <a:cubicBezTo>
                    <a:pt x="56" y="74"/>
                    <a:pt x="72" y="57"/>
                    <a:pt x="80" y="49"/>
                  </a:cubicBezTo>
                  <a:cubicBezTo>
                    <a:pt x="67" y="45"/>
                    <a:pt x="53" y="41"/>
                    <a:pt x="40" y="37"/>
                  </a:cubicBezTo>
                  <a:cubicBezTo>
                    <a:pt x="29" y="26"/>
                    <a:pt x="18" y="0"/>
                    <a:pt x="0" y="9"/>
                  </a:cubicBezTo>
                  <a:close/>
                </a:path>
              </a:pathLst>
            </a:custGeom>
            <a:grpFill/>
            <a:ln w="9525">
              <a:round/>
              <a:headEnd/>
              <a:tailEnd/>
            </a:ln>
            <a:effectLst/>
            <a:sp3d extrusionH="100000" prstMaterial="legacyPlastic">
              <a:bevelT w="13500" h="13500" prst="angle"/>
              <a:bevelB w="13500" h="13500" prst="angle"/>
              <a:extrusionClr>
                <a:schemeClr val="tx1"/>
              </a:extrusionClr>
            </a:sp3d>
            <a:extLst/>
          </p:spPr>
          <p:txBody>
            <a:bodyPr>
              <a:flatTx/>
            </a:bodyPr>
            <a:lstStyle/>
            <a:p>
              <a:pPr>
                <a:defRPr/>
              </a:pPr>
              <a:endParaRPr lang="zh-TW" altLang="en-US"/>
            </a:p>
          </p:txBody>
        </p:sp>
        <p:sp>
          <p:nvSpPr>
            <p:cNvPr id="15" name="Freeform 16"/>
            <p:cNvSpPr>
              <a:spLocks/>
            </p:cNvSpPr>
            <p:nvPr/>
          </p:nvSpPr>
          <p:spPr bwMode="auto">
            <a:xfrm>
              <a:off x="4528" y="3058"/>
              <a:ext cx="90" cy="63"/>
            </a:xfrm>
            <a:custGeom>
              <a:avLst/>
              <a:gdLst>
                <a:gd name="T0" fmla="*/ 4 w 112"/>
                <a:gd name="T1" fmla="*/ 88 h 96"/>
                <a:gd name="T2" fmla="*/ 48 w 112"/>
                <a:gd name="T3" fmla="*/ 88 h 96"/>
                <a:gd name="T4" fmla="*/ 60 w 112"/>
                <a:gd name="T5" fmla="*/ 64 h 96"/>
                <a:gd name="T6" fmla="*/ 92 w 112"/>
                <a:gd name="T7" fmla="*/ 40 h 96"/>
                <a:gd name="T8" fmla="*/ 88 w 112"/>
                <a:gd name="T9" fmla="*/ 0 h 96"/>
                <a:gd name="T10" fmla="*/ 0 w 112"/>
                <a:gd name="T11" fmla="*/ 80 h 96"/>
                <a:gd name="T12" fmla="*/ 4 w 112"/>
                <a:gd name="T13" fmla="*/ 88 h 96"/>
              </a:gdLst>
              <a:ahLst/>
              <a:cxnLst>
                <a:cxn ang="0">
                  <a:pos x="T0" y="T1"/>
                </a:cxn>
                <a:cxn ang="0">
                  <a:pos x="T2" y="T3"/>
                </a:cxn>
                <a:cxn ang="0">
                  <a:pos x="T4" y="T5"/>
                </a:cxn>
                <a:cxn ang="0">
                  <a:pos x="T6" y="T7"/>
                </a:cxn>
                <a:cxn ang="0">
                  <a:pos x="T8" y="T9"/>
                </a:cxn>
                <a:cxn ang="0">
                  <a:pos x="T10" y="T11"/>
                </a:cxn>
                <a:cxn ang="0">
                  <a:pos x="T12" y="T13"/>
                </a:cxn>
              </a:cxnLst>
              <a:rect l="0" t="0" r="r" b="b"/>
              <a:pathLst>
                <a:path w="112" h="96">
                  <a:moveTo>
                    <a:pt x="4" y="88"/>
                  </a:moveTo>
                  <a:cubicBezTo>
                    <a:pt x="18" y="90"/>
                    <a:pt x="34" y="96"/>
                    <a:pt x="48" y="88"/>
                  </a:cubicBezTo>
                  <a:cubicBezTo>
                    <a:pt x="56" y="83"/>
                    <a:pt x="57" y="71"/>
                    <a:pt x="60" y="64"/>
                  </a:cubicBezTo>
                  <a:cubicBezTo>
                    <a:pt x="67" y="49"/>
                    <a:pt x="77" y="45"/>
                    <a:pt x="92" y="40"/>
                  </a:cubicBezTo>
                  <a:cubicBezTo>
                    <a:pt x="103" y="23"/>
                    <a:pt x="112" y="8"/>
                    <a:pt x="88" y="0"/>
                  </a:cubicBezTo>
                  <a:cubicBezTo>
                    <a:pt x="60" y="9"/>
                    <a:pt x="17" y="55"/>
                    <a:pt x="0" y="80"/>
                  </a:cubicBezTo>
                  <a:cubicBezTo>
                    <a:pt x="4" y="93"/>
                    <a:pt x="4" y="96"/>
                    <a:pt x="4" y="88"/>
                  </a:cubicBezTo>
                  <a:close/>
                </a:path>
              </a:pathLst>
            </a:custGeom>
            <a:grpFill/>
            <a:ln w="9525">
              <a:round/>
              <a:headEnd/>
              <a:tailEnd/>
            </a:ln>
            <a:effectLst/>
            <a:sp3d extrusionH="100000" prstMaterial="legacyPlastic">
              <a:bevelT w="13500" h="13500" prst="angle"/>
              <a:bevelB w="13500" h="13500" prst="angle"/>
              <a:extrusionClr>
                <a:schemeClr val="tx1"/>
              </a:extrusionClr>
            </a:sp3d>
            <a:extLst/>
          </p:spPr>
          <p:txBody>
            <a:bodyPr>
              <a:flatTx/>
            </a:bodyPr>
            <a:lstStyle/>
            <a:p>
              <a:pPr>
                <a:defRPr/>
              </a:pPr>
              <a:endParaRPr lang="zh-TW" altLang="en-US"/>
            </a:p>
          </p:txBody>
        </p:sp>
        <p:sp>
          <p:nvSpPr>
            <p:cNvPr id="16" name="Freeform 17"/>
            <p:cNvSpPr>
              <a:spLocks/>
            </p:cNvSpPr>
            <p:nvPr/>
          </p:nvSpPr>
          <p:spPr bwMode="auto">
            <a:xfrm>
              <a:off x="4112" y="2041"/>
              <a:ext cx="168" cy="232"/>
            </a:xfrm>
            <a:custGeom>
              <a:avLst/>
              <a:gdLst>
                <a:gd name="T0" fmla="*/ 15 w 211"/>
                <a:gd name="T1" fmla="*/ 339 h 352"/>
                <a:gd name="T2" fmla="*/ 23 w 211"/>
                <a:gd name="T3" fmla="*/ 351 h 352"/>
                <a:gd name="T4" fmla="*/ 35 w 211"/>
                <a:gd name="T5" fmla="*/ 343 h 352"/>
                <a:gd name="T6" fmla="*/ 79 w 211"/>
                <a:gd name="T7" fmla="*/ 335 h 352"/>
                <a:gd name="T8" fmla="*/ 107 w 211"/>
                <a:gd name="T9" fmla="*/ 303 h 352"/>
                <a:gd name="T10" fmla="*/ 139 w 211"/>
                <a:gd name="T11" fmla="*/ 295 h 352"/>
                <a:gd name="T12" fmla="*/ 155 w 211"/>
                <a:gd name="T13" fmla="*/ 259 h 352"/>
                <a:gd name="T14" fmla="*/ 151 w 211"/>
                <a:gd name="T15" fmla="*/ 191 h 352"/>
                <a:gd name="T16" fmla="*/ 211 w 211"/>
                <a:gd name="T17" fmla="*/ 159 h 352"/>
                <a:gd name="T18" fmla="*/ 183 w 211"/>
                <a:gd name="T19" fmla="*/ 131 h 352"/>
                <a:gd name="T20" fmla="*/ 207 w 211"/>
                <a:gd name="T21" fmla="*/ 71 h 352"/>
                <a:gd name="T22" fmla="*/ 187 w 211"/>
                <a:gd name="T23" fmla="*/ 31 h 352"/>
                <a:gd name="T24" fmla="*/ 179 w 211"/>
                <a:gd name="T25" fmla="*/ 71 h 352"/>
                <a:gd name="T26" fmla="*/ 167 w 211"/>
                <a:gd name="T27" fmla="*/ 95 h 352"/>
                <a:gd name="T28" fmla="*/ 167 w 211"/>
                <a:gd name="T29" fmla="*/ 139 h 352"/>
                <a:gd name="T30" fmla="*/ 151 w 211"/>
                <a:gd name="T31" fmla="*/ 163 h 352"/>
                <a:gd name="T32" fmla="*/ 143 w 211"/>
                <a:gd name="T33" fmla="*/ 175 h 352"/>
                <a:gd name="T34" fmla="*/ 119 w 211"/>
                <a:gd name="T35" fmla="*/ 211 h 352"/>
                <a:gd name="T36" fmla="*/ 103 w 211"/>
                <a:gd name="T37" fmla="*/ 235 h 352"/>
                <a:gd name="T38" fmla="*/ 95 w 211"/>
                <a:gd name="T39" fmla="*/ 247 h 352"/>
                <a:gd name="T40" fmla="*/ 55 w 211"/>
                <a:gd name="T41" fmla="*/ 291 h 352"/>
                <a:gd name="T42" fmla="*/ 11 w 211"/>
                <a:gd name="T43" fmla="*/ 335 h 352"/>
                <a:gd name="T44" fmla="*/ 3 w 211"/>
                <a:gd name="T45" fmla="*/ 347 h 352"/>
                <a:gd name="T46" fmla="*/ 19 w 211"/>
                <a:gd name="T47" fmla="*/ 343 h 352"/>
                <a:gd name="T48" fmla="*/ 15 w 211"/>
                <a:gd name="T49" fmla="*/ 33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1" h="352">
                  <a:moveTo>
                    <a:pt x="15" y="339"/>
                  </a:moveTo>
                  <a:cubicBezTo>
                    <a:pt x="18" y="343"/>
                    <a:pt x="18" y="350"/>
                    <a:pt x="23" y="351"/>
                  </a:cubicBezTo>
                  <a:cubicBezTo>
                    <a:pt x="28" y="352"/>
                    <a:pt x="31" y="345"/>
                    <a:pt x="35" y="343"/>
                  </a:cubicBezTo>
                  <a:cubicBezTo>
                    <a:pt x="47" y="337"/>
                    <a:pt x="68" y="336"/>
                    <a:pt x="79" y="335"/>
                  </a:cubicBezTo>
                  <a:cubicBezTo>
                    <a:pt x="99" y="322"/>
                    <a:pt x="88" y="331"/>
                    <a:pt x="107" y="303"/>
                  </a:cubicBezTo>
                  <a:cubicBezTo>
                    <a:pt x="113" y="294"/>
                    <a:pt x="128" y="297"/>
                    <a:pt x="139" y="295"/>
                  </a:cubicBezTo>
                  <a:cubicBezTo>
                    <a:pt x="146" y="284"/>
                    <a:pt x="155" y="259"/>
                    <a:pt x="155" y="259"/>
                  </a:cubicBezTo>
                  <a:cubicBezTo>
                    <a:pt x="159" y="229"/>
                    <a:pt x="168" y="216"/>
                    <a:pt x="151" y="191"/>
                  </a:cubicBezTo>
                  <a:cubicBezTo>
                    <a:pt x="181" y="181"/>
                    <a:pt x="200" y="192"/>
                    <a:pt x="211" y="159"/>
                  </a:cubicBezTo>
                  <a:cubicBezTo>
                    <a:pt x="183" y="141"/>
                    <a:pt x="190" y="152"/>
                    <a:pt x="183" y="131"/>
                  </a:cubicBezTo>
                  <a:cubicBezTo>
                    <a:pt x="189" y="61"/>
                    <a:pt x="184" y="106"/>
                    <a:pt x="207" y="71"/>
                  </a:cubicBezTo>
                  <a:cubicBezTo>
                    <a:pt x="202" y="52"/>
                    <a:pt x="201" y="45"/>
                    <a:pt x="187" y="31"/>
                  </a:cubicBezTo>
                  <a:cubicBezTo>
                    <a:pt x="177" y="0"/>
                    <a:pt x="187" y="27"/>
                    <a:pt x="179" y="71"/>
                  </a:cubicBezTo>
                  <a:cubicBezTo>
                    <a:pt x="177" y="80"/>
                    <a:pt x="170" y="87"/>
                    <a:pt x="167" y="95"/>
                  </a:cubicBezTo>
                  <a:cubicBezTo>
                    <a:pt x="173" y="112"/>
                    <a:pt x="176" y="115"/>
                    <a:pt x="167" y="139"/>
                  </a:cubicBezTo>
                  <a:cubicBezTo>
                    <a:pt x="164" y="148"/>
                    <a:pt x="156" y="155"/>
                    <a:pt x="151" y="163"/>
                  </a:cubicBezTo>
                  <a:cubicBezTo>
                    <a:pt x="148" y="167"/>
                    <a:pt x="143" y="175"/>
                    <a:pt x="143" y="175"/>
                  </a:cubicBezTo>
                  <a:cubicBezTo>
                    <a:pt x="138" y="194"/>
                    <a:pt x="135" y="200"/>
                    <a:pt x="119" y="211"/>
                  </a:cubicBezTo>
                  <a:cubicBezTo>
                    <a:pt x="114" y="219"/>
                    <a:pt x="108" y="227"/>
                    <a:pt x="103" y="235"/>
                  </a:cubicBezTo>
                  <a:cubicBezTo>
                    <a:pt x="100" y="239"/>
                    <a:pt x="95" y="247"/>
                    <a:pt x="95" y="247"/>
                  </a:cubicBezTo>
                  <a:cubicBezTo>
                    <a:pt x="90" y="280"/>
                    <a:pt x="86" y="283"/>
                    <a:pt x="55" y="291"/>
                  </a:cubicBezTo>
                  <a:cubicBezTo>
                    <a:pt x="42" y="304"/>
                    <a:pt x="27" y="325"/>
                    <a:pt x="11" y="335"/>
                  </a:cubicBezTo>
                  <a:cubicBezTo>
                    <a:pt x="8" y="339"/>
                    <a:pt x="0" y="344"/>
                    <a:pt x="3" y="347"/>
                  </a:cubicBezTo>
                  <a:cubicBezTo>
                    <a:pt x="7" y="351"/>
                    <a:pt x="14" y="346"/>
                    <a:pt x="19" y="343"/>
                  </a:cubicBezTo>
                  <a:cubicBezTo>
                    <a:pt x="21" y="342"/>
                    <a:pt x="16" y="340"/>
                    <a:pt x="15" y="339"/>
                  </a:cubicBezTo>
                  <a:close/>
                </a:path>
              </a:pathLst>
            </a:custGeom>
            <a:grpFill/>
            <a:ln w="9525">
              <a:round/>
              <a:headEnd/>
              <a:tailEnd/>
            </a:ln>
            <a:effectLst/>
            <a:sp3d extrusionH="100000" prstMaterial="legacyPlastic">
              <a:bevelT w="13500" h="13500" prst="angle"/>
              <a:bevelB w="13500" h="13500" prst="angle"/>
              <a:extrusionClr>
                <a:schemeClr val="tx1"/>
              </a:extrusionClr>
            </a:sp3d>
            <a:extLst/>
          </p:spPr>
          <p:txBody>
            <a:bodyPr>
              <a:flatTx/>
            </a:bodyPr>
            <a:lstStyle/>
            <a:p>
              <a:pPr>
                <a:defRPr/>
              </a:pPr>
              <a:endParaRPr lang="zh-TW" altLang="en-US"/>
            </a:p>
          </p:txBody>
        </p:sp>
        <p:sp>
          <p:nvSpPr>
            <p:cNvPr id="17" name="Freeform 18"/>
            <p:cNvSpPr>
              <a:spLocks/>
            </p:cNvSpPr>
            <p:nvPr/>
          </p:nvSpPr>
          <p:spPr bwMode="auto">
            <a:xfrm>
              <a:off x="793" y="1850"/>
              <a:ext cx="1489" cy="1369"/>
            </a:xfrm>
            <a:custGeom>
              <a:avLst/>
              <a:gdLst>
                <a:gd name="T0" fmla="*/ 78 w 1872"/>
                <a:gd name="T1" fmla="*/ 88 h 2072"/>
                <a:gd name="T2" fmla="*/ 42 w 1872"/>
                <a:gd name="T3" fmla="*/ 136 h 2072"/>
                <a:gd name="T4" fmla="*/ 98 w 1872"/>
                <a:gd name="T5" fmla="*/ 208 h 2072"/>
                <a:gd name="T6" fmla="*/ 278 w 1872"/>
                <a:gd name="T7" fmla="*/ 176 h 2072"/>
                <a:gd name="T8" fmla="*/ 454 w 1872"/>
                <a:gd name="T9" fmla="*/ 208 h 2072"/>
                <a:gd name="T10" fmla="*/ 586 w 1872"/>
                <a:gd name="T11" fmla="*/ 316 h 2072"/>
                <a:gd name="T12" fmla="*/ 686 w 1872"/>
                <a:gd name="T13" fmla="*/ 592 h 2072"/>
                <a:gd name="T14" fmla="*/ 746 w 1872"/>
                <a:gd name="T15" fmla="*/ 668 h 2072"/>
                <a:gd name="T16" fmla="*/ 782 w 1872"/>
                <a:gd name="T17" fmla="*/ 728 h 2072"/>
                <a:gd name="T18" fmla="*/ 786 w 1872"/>
                <a:gd name="T19" fmla="*/ 672 h 2072"/>
                <a:gd name="T20" fmla="*/ 890 w 1872"/>
                <a:gd name="T21" fmla="*/ 796 h 2072"/>
                <a:gd name="T22" fmla="*/ 986 w 1872"/>
                <a:gd name="T23" fmla="*/ 880 h 2072"/>
                <a:gd name="T24" fmla="*/ 1162 w 1872"/>
                <a:gd name="T25" fmla="*/ 972 h 2072"/>
                <a:gd name="T26" fmla="*/ 1186 w 1872"/>
                <a:gd name="T27" fmla="*/ 1020 h 2072"/>
                <a:gd name="T28" fmla="*/ 1254 w 1872"/>
                <a:gd name="T29" fmla="*/ 1144 h 2072"/>
                <a:gd name="T30" fmla="*/ 1270 w 1872"/>
                <a:gd name="T31" fmla="*/ 1300 h 2072"/>
                <a:gd name="T32" fmla="*/ 1366 w 1872"/>
                <a:gd name="T33" fmla="*/ 1468 h 2072"/>
                <a:gd name="T34" fmla="*/ 1330 w 1872"/>
                <a:gd name="T35" fmla="*/ 1760 h 2072"/>
                <a:gd name="T36" fmla="*/ 1422 w 1872"/>
                <a:gd name="T37" fmla="*/ 2072 h 2072"/>
                <a:gd name="T38" fmla="*/ 1438 w 1872"/>
                <a:gd name="T39" fmla="*/ 1940 h 2072"/>
                <a:gd name="T40" fmla="*/ 1514 w 1872"/>
                <a:gd name="T41" fmla="*/ 1812 h 2072"/>
                <a:gd name="T42" fmla="*/ 1562 w 1872"/>
                <a:gd name="T43" fmla="*/ 1724 h 2072"/>
                <a:gd name="T44" fmla="*/ 1658 w 1872"/>
                <a:gd name="T45" fmla="*/ 1680 h 2072"/>
                <a:gd name="T46" fmla="*/ 1782 w 1872"/>
                <a:gd name="T47" fmla="*/ 1516 h 2072"/>
                <a:gd name="T48" fmla="*/ 1858 w 1872"/>
                <a:gd name="T49" fmla="*/ 1332 h 2072"/>
                <a:gd name="T50" fmla="*/ 1734 w 1872"/>
                <a:gd name="T51" fmla="*/ 1204 h 2072"/>
                <a:gd name="T52" fmla="*/ 1578 w 1872"/>
                <a:gd name="T53" fmla="*/ 1056 h 2072"/>
                <a:gd name="T54" fmla="*/ 1494 w 1872"/>
                <a:gd name="T55" fmla="*/ 1012 h 2072"/>
                <a:gd name="T56" fmla="*/ 1366 w 1872"/>
                <a:gd name="T57" fmla="*/ 968 h 2072"/>
                <a:gd name="T58" fmla="*/ 1226 w 1872"/>
                <a:gd name="T59" fmla="*/ 1012 h 2072"/>
                <a:gd name="T60" fmla="*/ 1114 w 1872"/>
                <a:gd name="T61" fmla="*/ 896 h 2072"/>
                <a:gd name="T62" fmla="*/ 1110 w 1872"/>
                <a:gd name="T63" fmla="*/ 828 h 2072"/>
                <a:gd name="T64" fmla="*/ 978 w 1872"/>
                <a:gd name="T65" fmla="*/ 792 h 2072"/>
                <a:gd name="T66" fmla="*/ 1082 w 1872"/>
                <a:gd name="T67" fmla="*/ 672 h 2072"/>
                <a:gd name="T68" fmla="*/ 1190 w 1872"/>
                <a:gd name="T69" fmla="*/ 676 h 2072"/>
                <a:gd name="T70" fmla="*/ 1218 w 1872"/>
                <a:gd name="T71" fmla="*/ 748 h 2072"/>
                <a:gd name="T72" fmla="*/ 1290 w 1872"/>
                <a:gd name="T73" fmla="*/ 576 h 2072"/>
                <a:gd name="T74" fmla="*/ 1390 w 1872"/>
                <a:gd name="T75" fmla="*/ 444 h 2072"/>
                <a:gd name="T76" fmla="*/ 1502 w 1872"/>
                <a:gd name="T77" fmla="*/ 428 h 2072"/>
                <a:gd name="T78" fmla="*/ 1466 w 1872"/>
                <a:gd name="T79" fmla="*/ 360 h 2072"/>
                <a:gd name="T80" fmla="*/ 1558 w 1872"/>
                <a:gd name="T81" fmla="*/ 308 h 2072"/>
                <a:gd name="T82" fmla="*/ 1470 w 1872"/>
                <a:gd name="T83" fmla="*/ 208 h 2072"/>
                <a:gd name="T84" fmla="*/ 1334 w 1872"/>
                <a:gd name="T85" fmla="*/ 156 h 2072"/>
                <a:gd name="T86" fmla="*/ 1278 w 1872"/>
                <a:gd name="T87" fmla="*/ 264 h 2072"/>
                <a:gd name="T88" fmla="*/ 1234 w 1872"/>
                <a:gd name="T89" fmla="*/ 328 h 2072"/>
                <a:gd name="T90" fmla="*/ 1050 w 1872"/>
                <a:gd name="T91" fmla="*/ 216 h 2072"/>
                <a:gd name="T92" fmla="*/ 1158 w 1872"/>
                <a:gd name="T93" fmla="*/ 72 h 2072"/>
                <a:gd name="T94" fmla="*/ 1126 w 1872"/>
                <a:gd name="T95" fmla="*/ 64 h 2072"/>
                <a:gd name="T96" fmla="*/ 862 w 1872"/>
                <a:gd name="T97" fmla="*/ 60 h 2072"/>
                <a:gd name="T98" fmla="*/ 734 w 1872"/>
                <a:gd name="T99" fmla="*/ 64 h 2072"/>
                <a:gd name="T100" fmla="*/ 486 w 1872"/>
                <a:gd name="T101" fmla="*/ 24 h 2072"/>
                <a:gd name="T102" fmla="*/ 170 w 1872"/>
                <a:gd name="T103" fmla="*/ 0 h 2072"/>
                <a:gd name="T104" fmla="*/ 50 w 1872"/>
                <a:gd name="T105" fmla="*/ 60 h 2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72" h="2072">
                  <a:moveTo>
                    <a:pt x="50" y="60"/>
                  </a:moveTo>
                  <a:cubicBezTo>
                    <a:pt x="54" y="61"/>
                    <a:pt x="58" y="63"/>
                    <a:pt x="62" y="64"/>
                  </a:cubicBezTo>
                  <a:cubicBezTo>
                    <a:pt x="90" y="69"/>
                    <a:pt x="115" y="63"/>
                    <a:pt x="78" y="88"/>
                  </a:cubicBezTo>
                  <a:cubicBezTo>
                    <a:pt x="55" y="84"/>
                    <a:pt x="43" y="85"/>
                    <a:pt x="22" y="92"/>
                  </a:cubicBezTo>
                  <a:cubicBezTo>
                    <a:pt x="0" y="126"/>
                    <a:pt x="85" y="115"/>
                    <a:pt x="94" y="116"/>
                  </a:cubicBezTo>
                  <a:cubicBezTo>
                    <a:pt x="80" y="137"/>
                    <a:pt x="68" y="133"/>
                    <a:pt x="42" y="136"/>
                  </a:cubicBezTo>
                  <a:cubicBezTo>
                    <a:pt x="27" y="146"/>
                    <a:pt x="24" y="150"/>
                    <a:pt x="30" y="168"/>
                  </a:cubicBezTo>
                  <a:cubicBezTo>
                    <a:pt x="47" y="162"/>
                    <a:pt x="52" y="166"/>
                    <a:pt x="66" y="176"/>
                  </a:cubicBezTo>
                  <a:cubicBezTo>
                    <a:pt x="75" y="190"/>
                    <a:pt x="86" y="196"/>
                    <a:pt x="98" y="208"/>
                  </a:cubicBezTo>
                  <a:cubicBezTo>
                    <a:pt x="209" y="203"/>
                    <a:pt x="166" y="214"/>
                    <a:pt x="218" y="192"/>
                  </a:cubicBezTo>
                  <a:cubicBezTo>
                    <a:pt x="227" y="188"/>
                    <a:pt x="237" y="187"/>
                    <a:pt x="246" y="184"/>
                  </a:cubicBezTo>
                  <a:cubicBezTo>
                    <a:pt x="257" y="181"/>
                    <a:pt x="278" y="176"/>
                    <a:pt x="278" y="176"/>
                  </a:cubicBezTo>
                  <a:cubicBezTo>
                    <a:pt x="293" y="177"/>
                    <a:pt x="308" y="177"/>
                    <a:pt x="322" y="180"/>
                  </a:cubicBezTo>
                  <a:cubicBezTo>
                    <a:pt x="339" y="184"/>
                    <a:pt x="352" y="203"/>
                    <a:pt x="370" y="204"/>
                  </a:cubicBezTo>
                  <a:cubicBezTo>
                    <a:pt x="398" y="206"/>
                    <a:pt x="426" y="207"/>
                    <a:pt x="454" y="208"/>
                  </a:cubicBezTo>
                  <a:cubicBezTo>
                    <a:pt x="469" y="211"/>
                    <a:pt x="492" y="212"/>
                    <a:pt x="506" y="220"/>
                  </a:cubicBezTo>
                  <a:cubicBezTo>
                    <a:pt x="514" y="225"/>
                    <a:pt x="530" y="236"/>
                    <a:pt x="530" y="236"/>
                  </a:cubicBezTo>
                  <a:cubicBezTo>
                    <a:pt x="539" y="272"/>
                    <a:pt x="563" y="290"/>
                    <a:pt x="586" y="316"/>
                  </a:cubicBezTo>
                  <a:cubicBezTo>
                    <a:pt x="602" y="334"/>
                    <a:pt x="601" y="349"/>
                    <a:pt x="614" y="368"/>
                  </a:cubicBezTo>
                  <a:cubicBezTo>
                    <a:pt x="624" y="381"/>
                    <a:pt x="633" y="394"/>
                    <a:pt x="642" y="408"/>
                  </a:cubicBezTo>
                  <a:cubicBezTo>
                    <a:pt x="635" y="485"/>
                    <a:pt x="632" y="538"/>
                    <a:pt x="686" y="592"/>
                  </a:cubicBezTo>
                  <a:cubicBezTo>
                    <a:pt x="699" y="605"/>
                    <a:pt x="705" y="614"/>
                    <a:pt x="722" y="620"/>
                  </a:cubicBezTo>
                  <a:cubicBezTo>
                    <a:pt x="725" y="628"/>
                    <a:pt x="725" y="637"/>
                    <a:pt x="730" y="644"/>
                  </a:cubicBezTo>
                  <a:cubicBezTo>
                    <a:pt x="735" y="652"/>
                    <a:pt x="746" y="668"/>
                    <a:pt x="746" y="668"/>
                  </a:cubicBezTo>
                  <a:cubicBezTo>
                    <a:pt x="755" y="703"/>
                    <a:pt x="778" y="731"/>
                    <a:pt x="798" y="760"/>
                  </a:cubicBezTo>
                  <a:cubicBezTo>
                    <a:pt x="808" y="775"/>
                    <a:pt x="809" y="782"/>
                    <a:pt x="826" y="788"/>
                  </a:cubicBezTo>
                  <a:cubicBezTo>
                    <a:pt x="811" y="766"/>
                    <a:pt x="791" y="754"/>
                    <a:pt x="782" y="728"/>
                  </a:cubicBezTo>
                  <a:cubicBezTo>
                    <a:pt x="777" y="684"/>
                    <a:pt x="782" y="703"/>
                    <a:pt x="770" y="668"/>
                  </a:cubicBezTo>
                  <a:cubicBezTo>
                    <a:pt x="768" y="663"/>
                    <a:pt x="757" y="655"/>
                    <a:pt x="762" y="656"/>
                  </a:cubicBezTo>
                  <a:cubicBezTo>
                    <a:pt x="771" y="658"/>
                    <a:pt x="786" y="672"/>
                    <a:pt x="786" y="672"/>
                  </a:cubicBezTo>
                  <a:cubicBezTo>
                    <a:pt x="802" y="719"/>
                    <a:pt x="814" y="700"/>
                    <a:pt x="850" y="724"/>
                  </a:cubicBezTo>
                  <a:cubicBezTo>
                    <a:pt x="858" y="736"/>
                    <a:pt x="869" y="746"/>
                    <a:pt x="874" y="760"/>
                  </a:cubicBezTo>
                  <a:cubicBezTo>
                    <a:pt x="884" y="789"/>
                    <a:pt x="877" y="777"/>
                    <a:pt x="890" y="796"/>
                  </a:cubicBezTo>
                  <a:cubicBezTo>
                    <a:pt x="887" y="817"/>
                    <a:pt x="882" y="843"/>
                    <a:pt x="890" y="864"/>
                  </a:cubicBezTo>
                  <a:cubicBezTo>
                    <a:pt x="894" y="873"/>
                    <a:pt x="909" y="870"/>
                    <a:pt x="918" y="872"/>
                  </a:cubicBezTo>
                  <a:cubicBezTo>
                    <a:pt x="948" y="879"/>
                    <a:pt x="945" y="877"/>
                    <a:pt x="986" y="880"/>
                  </a:cubicBezTo>
                  <a:cubicBezTo>
                    <a:pt x="1015" y="899"/>
                    <a:pt x="996" y="899"/>
                    <a:pt x="1042" y="904"/>
                  </a:cubicBezTo>
                  <a:cubicBezTo>
                    <a:pt x="1091" y="937"/>
                    <a:pt x="1063" y="938"/>
                    <a:pt x="1130" y="944"/>
                  </a:cubicBezTo>
                  <a:cubicBezTo>
                    <a:pt x="1143" y="964"/>
                    <a:pt x="1134" y="953"/>
                    <a:pt x="1162" y="972"/>
                  </a:cubicBezTo>
                  <a:cubicBezTo>
                    <a:pt x="1166" y="975"/>
                    <a:pt x="1174" y="980"/>
                    <a:pt x="1174" y="980"/>
                  </a:cubicBezTo>
                  <a:cubicBezTo>
                    <a:pt x="1177" y="984"/>
                    <a:pt x="1181" y="987"/>
                    <a:pt x="1182" y="992"/>
                  </a:cubicBezTo>
                  <a:cubicBezTo>
                    <a:pt x="1185" y="1001"/>
                    <a:pt x="1182" y="1012"/>
                    <a:pt x="1186" y="1020"/>
                  </a:cubicBezTo>
                  <a:cubicBezTo>
                    <a:pt x="1187" y="1022"/>
                    <a:pt x="1223" y="1035"/>
                    <a:pt x="1226" y="1036"/>
                  </a:cubicBezTo>
                  <a:cubicBezTo>
                    <a:pt x="1254" y="1027"/>
                    <a:pt x="1242" y="1025"/>
                    <a:pt x="1262" y="1032"/>
                  </a:cubicBezTo>
                  <a:cubicBezTo>
                    <a:pt x="1292" y="1062"/>
                    <a:pt x="1291" y="1120"/>
                    <a:pt x="1254" y="1144"/>
                  </a:cubicBezTo>
                  <a:cubicBezTo>
                    <a:pt x="1248" y="1162"/>
                    <a:pt x="1236" y="1174"/>
                    <a:pt x="1230" y="1192"/>
                  </a:cubicBezTo>
                  <a:cubicBezTo>
                    <a:pt x="1234" y="1224"/>
                    <a:pt x="1235" y="1248"/>
                    <a:pt x="1254" y="1276"/>
                  </a:cubicBezTo>
                  <a:cubicBezTo>
                    <a:pt x="1259" y="1284"/>
                    <a:pt x="1270" y="1300"/>
                    <a:pt x="1270" y="1300"/>
                  </a:cubicBezTo>
                  <a:cubicBezTo>
                    <a:pt x="1272" y="1313"/>
                    <a:pt x="1276" y="1354"/>
                    <a:pt x="1286" y="1364"/>
                  </a:cubicBezTo>
                  <a:cubicBezTo>
                    <a:pt x="1309" y="1387"/>
                    <a:pt x="1332" y="1404"/>
                    <a:pt x="1350" y="1432"/>
                  </a:cubicBezTo>
                  <a:cubicBezTo>
                    <a:pt x="1357" y="1443"/>
                    <a:pt x="1361" y="1456"/>
                    <a:pt x="1366" y="1468"/>
                  </a:cubicBezTo>
                  <a:cubicBezTo>
                    <a:pt x="1369" y="1476"/>
                    <a:pt x="1374" y="1492"/>
                    <a:pt x="1374" y="1492"/>
                  </a:cubicBezTo>
                  <a:cubicBezTo>
                    <a:pt x="1373" y="1549"/>
                    <a:pt x="1391" y="1660"/>
                    <a:pt x="1346" y="1720"/>
                  </a:cubicBezTo>
                  <a:cubicBezTo>
                    <a:pt x="1341" y="1735"/>
                    <a:pt x="1334" y="1745"/>
                    <a:pt x="1330" y="1760"/>
                  </a:cubicBezTo>
                  <a:cubicBezTo>
                    <a:pt x="1329" y="1835"/>
                    <a:pt x="1326" y="1909"/>
                    <a:pt x="1326" y="1984"/>
                  </a:cubicBezTo>
                  <a:cubicBezTo>
                    <a:pt x="1326" y="2003"/>
                    <a:pt x="1319" y="2029"/>
                    <a:pt x="1334" y="2040"/>
                  </a:cubicBezTo>
                  <a:cubicBezTo>
                    <a:pt x="1355" y="2055"/>
                    <a:pt x="1398" y="2064"/>
                    <a:pt x="1422" y="2072"/>
                  </a:cubicBezTo>
                  <a:cubicBezTo>
                    <a:pt x="1441" y="2043"/>
                    <a:pt x="1407" y="2026"/>
                    <a:pt x="1398" y="2000"/>
                  </a:cubicBezTo>
                  <a:cubicBezTo>
                    <a:pt x="1403" y="1979"/>
                    <a:pt x="1417" y="1971"/>
                    <a:pt x="1430" y="1952"/>
                  </a:cubicBezTo>
                  <a:cubicBezTo>
                    <a:pt x="1433" y="1948"/>
                    <a:pt x="1438" y="1940"/>
                    <a:pt x="1438" y="1940"/>
                  </a:cubicBezTo>
                  <a:cubicBezTo>
                    <a:pt x="1431" y="1929"/>
                    <a:pt x="1422" y="1904"/>
                    <a:pt x="1422" y="1904"/>
                  </a:cubicBezTo>
                  <a:cubicBezTo>
                    <a:pt x="1433" y="1888"/>
                    <a:pt x="1449" y="1873"/>
                    <a:pt x="1466" y="1864"/>
                  </a:cubicBezTo>
                  <a:cubicBezTo>
                    <a:pt x="1482" y="1817"/>
                    <a:pt x="1437" y="1820"/>
                    <a:pt x="1514" y="1812"/>
                  </a:cubicBezTo>
                  <a:cubicBezTo>
                    <a:pt x="1519" y="1810"/>
                    <a:pt x="1538" y="1801"/>
                    <a:pt x="1542" y="1796"/>
                  </a:cubicBezTo>
                  <a:cubicBezTo>
                    <a:pt x="1575" y="1759"/>
                    <a:pt x="1543" y="1782"/>
                    <a:pt x="1570" y="1764"/>
                  </a:cubicBezTo>
                  <a:cubicBezTo>
                    <a:pt x="1576" y="1747"/>
                    <a:pt x="1572" y="1739"/>
                    <a:pt x="1562" y="1724"/>
                  </a:cubicBezTo>
                  <a:cubicBezTo>
                    <a:pt x="1589" y="1715"/>
                    <a:pt x="1598" y="1723"/>
                    <a:pt x="1622" y="1704"/>
                  </a:cubicBezTo>
                  <a:cubicBezTo>
                    <a:pt x="1630" y="1698"/>
                    <a:pt x="1638" y="1693"/>
                    <a:pt x="1646" y="1688"/>
                  </a:cubicBezTo>
                  <a:cubicBezTo>
                    <a:pt x="1650" y="1685"/>
                    <a:pt x="1658" y="1680"/>
                    <a:pt x="1658" y="1680"/>
                  </a:cubicBezTo>
                  <a:cubicBezTo>
                    <a:pt x="1668" y="1665"/>
                    <a:pt x="1678" y="1652"/>
                    <a:pt x="1690" y="1640"/>
                  </a:cubicBezTo>
                  <a:cubicBezTo>
                    <a:pt x="1692" y="1606"/>
                    <a:pt x="1681" y="1575"/>
                    <a:pt x="1714" y="1564"/>
                  </a:cubicBezTo>
                  <a:cubicBezTo>
                    <a:pt x="1729" y="1541"/>
                    <a:pt x="1762" y="1536"/>
                    <a:pt x="1782" y="1516"/>
                  </a:cubicBezTo>
                  <a:cubicBezTo>
                    <a:pt x="1790" y="1508"/>
                    <a:pt x="1798" y="1500"/>
                    <a:pt x="1806" y="1492"/>
                  </a:cubicBezTo>
                  <a:cubicBezTo>
                    <a:pt x="1810" y="1488"/>
                    <a:pt x="1818" y="1480"/>
                    <a:pt x="1818" y="1480"/>
                  </a:cubicBezTo>
                  <a:cubicBezTo>
                    <a:pt x="1834" y="1432"/>
                    <a:pt x="1811" y="1363"/>
                    <a:pt x="1858" y="1332"/>
                  </a:cubicBezTo>
                  <a:cubicBezTo>
                    <a:pt x="1867" y="1305"/>
                    <a:pt x="1872" y="1273"/>
                    <a:pt x="1846" y="1256"/>
                  </a:cubicBezTo>
                  <a:cubicBezTo>
                    <a:pt x="1828" y="1229"/>
                    <a:pt x="1800" y="1228"/>
                    <a:pt x="1770" y="1224"/>
                  </a:cubicBezTo>
                  <a:cubicBezTo>
                    <a:pt x="1757" y="1220"/>
                    <a:pt x="1734" y="1204"/>
                    <a:pt x="1734" y="1204"/>
                  </a:cubicBezTo>
                  <a:cubicBezTo>
                    <a:pt x="1710" y="1168"/>
                    <a:pt x="1708" y="1162"/>
                    <a:pt x="1662" y="1156"/>
                  </a:cubicBezTo>
                  <a:cubicBezTo>
                    <a:pt x="1648" y="1135"/>
                    <a:pt x="1656" y="1114"/>
                    <a:pt x="1634" y="1100"/>
                  </a:cubicBezTo>
                  <a:cubicBezTo>
                    <a:pt x="1623" y="1084"/>
                    <a:pt x="1597" y="1062"/>
                    <a:pt x="1578" y="1056"/>
                  </a:cubicBezTo>
                  <a:cubicBezTo>
                    <a:pt x="1574" y="1059"/>
                    <a:pt x="1571" y="1063"/>
                    <a:pt x="1566" y="1064"/>
                  </a:cubicBezTo>
                  <a:cubicBezTo>
                    <a:pt x="1555" y="1066"/>
                    <a:pt x="1548" y="1053"/>
                    <a:pt x="1542" y="1048"/>
                  </a:cubicBezTo>
                  <a:cubicBezTo>
                    <a:pt x="1527" y="1035"/>
                    <a:pt x="1511" y="1023"/>
                    <a:pt x="1494" y="1012"/>
                  </a:cubicBezTo>
                  <a:cubicBezTo>
                    <a:pt x="1483" y="1004"/>
                    <a:pt x="1469" y="1000"/>
                    <a:pt x="1458" y="992"/>
                  </a:cubicBezTo>
                  <a:cubicBezTo>
                    <a:pt x="1454" y="989"/>
                    <a:pt x="1446" y="984"/>
                    <a:pt x="1446" y="984"/>
                  </a:cubicBezTo>
                  <a:cubicBezTo>
                    <a:pt x="1414" y="995"/>
                    <a:pt x="1394" y="977"/>
                    <a:pt x="1366" y="968"/>
                  </a:cubicBezTo>
                  <a:cubicBezTo>
                    <a:pt x="1343" y="972"/>
                    <a:pt x="1325" y="975"/>
                    <a:pt x="1306" y="988"/>
                  </a:cubicBezTo>
                  <a:cubicBezTo>
                    <a:pt x="1294" y="1006"/>
                    <a:pt x="1282" y="1017"/>
                    <a:pt x="1262" y="1024"/>
                  </a:cubicBezTo>
                  <a:cubicBezTo>
                    <a:pt x="1234" y="1006"/>
                    <a:pt x="1247" y="1005"/>
                    <a:pt x="1226" y="1012"/>
                  </a:cubicBezTo>
                  <a:cubicBezTo>
                    <a:pt x="1201" y="1007"/>
                    <a:pt x="1203" y="1001"/>
                    <a:pt x="1186" y="984"/>
                  </a:cubicBezTo>
                  <a:cubicBezTo>
                    <a:pt x="1194" y="946"/>
                    <a:pt x="1195" y="918"/>
                    <a:pt x="1162" y="896"/>
                  </a:cubicBezTo>
                  <a:cubicBezTo>
                    <a:pt x="1157" y="897"/>
                    <a:pt x="1119" y="906"/>
                    <a:pt x="1114" y="896"/>
                  </a:cubicBezTo>
                  <a:cubicBezTo>
                    <a:pt x="1103" y="875"/>
                    <a:pt x="1124" y="854"/>
                    <a:pt x="1130" y="836"/>
                  </a:cubicBezTo>
                  <a:cubicBezTo>
                    <a:pt x="1129" y="832"/>
                    <a:pt x="1130" y="826"/>
                    <a:pt x="1126" y="824"/>
                  </a:cubicBezTo>
                  <a:cubicBezTo>
                    <a:pt x="1121" y="822"/>
                    <a:pt x="1115" y="826"/>
                    <a:pt x="1110" y="828"/>
                  </a:cubicBezTo>
                  <a:cubicBezTo>
                    <a:pt x="1083" y="836"/>
                    <a:pt x="1064" y="851"/>
                    <a:pt x="1038" y="860"/>
                  </a:cubicBezTo>
                  <a:cubicBezTo>
                    <a:pt x="1024" y="851"/>
                    <a:pt x="1002" y="828"/>
                    <a:pt x="994" y="816"/>
                  </a:cubicBezTo>
                  <a:cubicBezTo>
                    <a:pt x="989" y="808"/>
                    <a:pt x="983" y="800"/>
                    <a:pt x="978" y="792"/>
                  </a:cubicBezTo>
                  <a:cubicBezTo>
                    <a:pt x="975" y="788"/>
                    <a:pt x="970" y="780"/>
                    <a:pt x="970" y="780"/>
                  </a:cubicBezTo>
                  <a:cubicBezTo>
                    <a:pt x="953" y="713"/>
                    <a:pt x="979" y="700"/>
                    <a:pt x="1034" y="692"/>
                  </a:cubicBezTo>
                  <a:cubicBezTo>
                    <a:pt x="1053" y="686"/>
                    <a:pt x="1066" y="682"/>
                    <a:pt x="1082" y="672"/>
                  </a:cubicBezTo>
                  <a:cubicBezTo>
                    <a:pt x="1091" y="674"/>
                    <a:pt x="1100" y="680"/>
                    <a:pt x="1110" y="680"/>
                  </a:cubicBezTo>
                  <a:cubicBezTo>
                    <a:pt x="1122" y="680"/>
                    <a:pt x="1135" y="668"/>
                    <a:pt x="1146" y="664"/>
                  </a:cubicBezTo>
                  <a:cubicBezTo>
                    <a:pt x="1161" y="666"/>
                    <a:pt x="1179" y="663"/>
                    <a:pt x="1190" y="676"/>
                  </a:cubicBezTo>
                  <a:cubicBezTo>
                    <a:pt x="1196" y="683"/>
                    <a:pt x="1201" y="692"/>
                    <a:pt x="1206" y="700"/>
                  </a:cubicBezTo>
                  <a:cubicBezTo>
                    <a:pt x="1209" y="704"/>
                    <a:pt x="1214" y="712"/>
                    <a:pt x="1214" y="712"/>
                  </a:cubicBezTo>
                  <a:cubicBezTo>
                    <a:pt x="1215" y="724"/>
                    <a:pt x="1214" y="737"/>
                    <a:pt x="1218" y="748"/>
                  </a:cubicBezTo>
                  <a:cubicBezTo>
                    <a:pt x="1220" y="753"/>
                    <a:pt x="1229" y="761"/>
                    <a:pt x="1230" y="756"/>
                  </a:cubicBezTo>
                  <a:cubicBezTo>
                    <a:pt x="1242" y="672"/>
                    <a:pt x="1208" y="647"/>
                    <a:pt x="1266" y="608"/>
                  </a:cubicBezTo>
                  <a:cubicBezTo>
                    <a:pt x="1275" y="595"/>
                    <a:pt x="1285" y="591"/>
                    <a:pt x="1290" y="576"/>
                  </a:cubicBezTo>
                  <a:cubicBezTo>
                    <a:pt x="1294" y="541"/>
                    <a:pt x="1305" y="517"/>
                    <a:pt x="1342" y="508"/>
                  </a:cubicBezTo>
                  <a:cubicBezTo>
                    <a:pt x="1357" y="498"/>
                    <a:pt x="1367" y="496"/>
                    <a:pt x="1374" y="480"/>
                  </a:cubicBezTo>
                  <a:cubicBezTo>
                    <a:pt x="1380" y="466"/>
                    <a:pt x="1379" y="455"/>
                    <a:pt x="1390" y="444"/>
                  </a:cubicBezTo>
                  <a:cubicBezTo>
                    <a:pt x="1402" y="432"/>
                    <a:pt x="1427" y="424"/>
                    <a:pt x="1442" y="420"/>
                  </a:cubicBezTo>
                  <a:cubicBezTo>
                    <a:pt x="1486" y="431"/>
                    <a:pt x="1430" y="412"/>
                    <a:pt x="1462" y="444"/>
                  </a:cubicBezTo>
                  <a:cubicBezTo>
                    <a:pt x="1463" y="445"/>
                    <a:pt x="1487" y="432"/>
                    <a:pt x="1502" y="428"/>
                  </a:cubicBezTo>
                  <a:cubicBezTo>
                    <a:pt x="1524" y="395"/>
                    <a:pt x="1567" y="420"/>
                    <a:pt x="1602" y="408"/>
                  </a:cubicBezTo>
                  <a:cubicBezTo>
                    <a:pt x="1570" y="387"/>
                    <a:pt x="1530" y="409"/>
                    <a:pt x="1498" y="388"/>
                  </a:cubicBezTo>
                  <a:cubicBezTo>
                    <a:pt x="1490" y="376"/>
                    <a:pt x="1466" y="360"/>
                    <a:pt x="1466" y="360"/>
                  </a:cubicBezTo>
                  <a:cubicBezTo>
                    <a:pt x="1477" y="328"/>
                    <a:pt x="1534" y="333"/>
                    <a:pt x="1562" y="324"/>
                  </a:cubicBezTo>
                  <a:cubicBezTo>
                    <a:pt x="1565" y="320"/>
                    <a:pt x="1571" y="317"/>
                    <a:pt x="1570" y="312"/>
                  </a:cubicBezTo>
                  <a:cubicBezTo>
                    <a:pt x="1569" y="308"/>
                    <a:pt x="1561" y="311"/>
                    <a:pt x="1558" y="308"/>
                  </a:cubicBezTo>
                  <a:cubicBezTo>
                    <a:pt x="1554" y="305"/>
                    <a:pt x="1553" y="299"/>
                    <a:pt x="1550" y="296"/>
                  </a:cubicBezTo>
                  <a:cubicBezTo>
                    <a:pt x="1536" y="282"/>
                    <a:pt x="1519" y="267"/>
                    <a:pt x="1502" y="256"/>
                  </a:cubicBezTo>
                  <a:cubicBezTo>
                    <a:pt x="1491" y="240"/>
                    <a:pt x="1481" y="224"/>
                    <a:pt x="1470" y="208"/>
                  </a:cubicBezTo>
                  <a:cubicBezTo>
                    <a:pt x="1465" y="201"/>
                    <a:pt x="1462" y="184"/>
                    <a:pt x="1462" y="184"/>
                  </a:cubicBezTo>
                  <a:cubicBezTo>
                    <a:pt x="1435" y="191"/>
                    <a:pt x="1436" y="202"/>
                    <a:pt x="1418" y="220"/>
                  </a:cubicBezTo>
                  <a:cubicBezTo>
                    <a:pt x="1381" y="196"/>
                    <a:pt x="1385" y="169"/>
                    <a:pt x="1334" y="156"/>
                  </a:cubicBezTo>
                  <a:cubicBezTo>
                    <a:pt x="1280" y="160"/>
                    <a:pt x="1259" y="155"/>
                    <a:pt x="1278" y="220"/>
                  </a:cubicBezTo>
                  <a:cubicBezTo>
                    <a:pt x="1279" y="225"/>
                    <a:pt x="1286" y="225"/>
                    <a:pt x="1290" y="228"/>
                  </a:cubicBezTo>
                  <a:cubicBezTo>
                    <a:pt x="1287" y="247"/>
                    <a:pt x="1290" y="251"/>
                    <a:pt x="1278" y="264"/>
                  </a:cubicBezTo>
                  <a:cubicBezTo>
                    <a:pt x="1270" y="272"/>
                    <a:pt x="1254" y="288"/>
                    <a:pt x="1254" y="288"/>
                  </a:cubicBezTo>
                  <a:cubicBezTo>
                    <a:pt x="1259" y="302"/>
                    <a:pt x="1282" y="324"/>
                    <a:pt x="1282" y="324"/>
                  </a:cubicBezTo>
                  <a:cubicBezTo>
                    <a:pt x="1274" y="348"/>
                    <a:pt x="1253" y="334"/>
                    <a:pt x="1234" y="328"/>
                  </a:cubicBezTo>
                  <a:cubicBezTo>
                    <a:pt x="1220" y="317"/>
                    <a:pt x="1212" y="306"/>
                    <a:pt x="1198" y="296"/>
                  </a:cubicBezTo>
                  <a:cubicBezTo>
                    <a:pt x="1179" y="267"/>
                    <a:pt x="1156" y="256"/>
                    <a:pt x="1122" y="252"/>
                  </a:cubicBezTo>
                  <a:cubicBezTo>
                    <a:pt x="1097" y="244"/>
                    <a:pt x="1072" y="231"/>
                    <a:pt x="1050" y="216"/>
                  </a:cubicBezTo>
                  <a:cubicBezTo>
                    <a:pt x="1041" y="203"/>
                    <a:pt x="1031" y="195"/>
                    <a:pt x="1026" y="180"/>
                  </a:cubicBezTo>
                  <a:cubicBezTo>
                    <a:pt x="1049" y="150"/>
                    <a:pt x="1084" y="138"/>
                    <a:pt x="1110" y="112"/>
                  </a:cubicBezTo>
                  <a:cubicBezTo>
                    <a:pt x="1124" y="98"/>
                    <a:pt x="1142" y="83"/>
                    <a:pt x="1158" y="72"/>
                  </a:cubicBezTo>
                  <a:cubicBezTo>
                    <a:pt x="1173" y="62"/>
                    <a:pt x="1193" y="66"/>
                    <a:pt x="1210" y="64"/>
                  </a:cubicBezTo>
                  <a:cubicBezTo>
                    <a:pt x="1201" y="37"/>
                    <a:pt x="1189" y="45"/>
                    <a:pt x="1162" y="48"/>
                  </a:cubicBezTo>
                  <a:cubicBezTo>
                    <a:pt x="1133" y="58"/>
                    <a:pt x="1145" y="51"/>
                    <a:pt x="1126" y="64"/>
                  </a:cubicBezTo>
                  <a:cubicBezTo>
                    <a:pt x="1113" y="60"/>
                    <a:pt x="1099" y="56"/>
                    <a:pt x="1086" y="52"/>
                  </a:cubicBezTo>
                  <a:cubicBezTo>
                    <a:pt x="1016" y="59"/>
                    <a:pt x="1059" y="70"/>
                    <a:pt x="974" y="64"/>
                  </a:cubicBezTo>
                  <a:cubicBezTo>
                    <a:pt x="922" y="47"/>
                    <a:pt x="958" y="56"/>
                    <a:pt x="862" y="60"/>
                  </a:cubicBezTo>
                  <a:cubicBezTo>
                    <a:pt x="854" y="65"/>
                    <a:pt x="851" y="76"/>
                    <a:pt x="842" y="80"/>
                  </a:cubicBezTo>
                  <a:cubicBezTo>
                    <a:pt x="838" y="82"/>
                    <a:pt x="834" y="77"/>
                    <a:pt x="830" y="76"/>
                  </a:cubicBezTo>
                  <a:cubicBezTo>
                    <a:pt x="784" y="67"/>
                    <a:pt x="780" y="68"/>
                    <a:pt x="734" y="64"/>
                  </a:cubicBezTo>
                  <a:cubicBezTo>
                    <a:pt x="711" y="30"/>
                    <a:pt x="725" y="38"/>
                    <a:pt x="674" y="32"/>
                  </a:cubicBezTo>
                  <a:cubicBezTo>
                    <a:pt x="627" y="33"/>
                    <a:pt x="580" y="45"/>
                    <a:pt x="534" y="40"/>
                  </a:cubicBezTo>
                  <a:cubicBezTo>
                    <a:pt x="517" y="38"/>
                    <a:pt x="486" y="24"/>
                    <a:pt x="486" y="24"/>
                  </a:cubicBezTo>
                  <a:cubicBezTo>
                    <a:pt x="454" y="28"/>
                    <a:pt x="446" y="24"/>
                    <a:pt x="430" y="48"/>
                  </a:cubicBezTo>
                  <a:cubicBezTo>
                    <a:pt x="358" y="44"/>
                    <a:pt x="286" y="37"/>
                    <a:pt x="214" y="32"/>
                  </a:cubicBezTo>
                  <a:cubicBezTo>
                    <a:pt x="197" y="21"/>
                    <a:pt x="191" y="7"/>
                    <a:pt x="170" y="0"/>
                  </a:cubicBezTo>
                  <a:cubicBezTo>
                    <a:pt x="149" y="1"/>
                    <a:pt x="127" y="2"/>
                    <a:pt x="106" y="4"/>
                  </a:cubicBezTo>
                  <a:cubicBezTo>
                    <a:pt x="89" y="6"/>
                    <a:pt x="56" y="37"/>
                    <a:pt x="34" y="44"/>
                  </a:cubicBezTo>
                  <a:cubicBezTo>
                    <a:pt x="39" y="64"/>
                    <a:pt x="33" y="60"/>
                    <a:pt x="50" y="60"/>
                  </a:cubicBezTo>
                  <a:close/>
                </a:path>
              </a:pathLst>
            </a:custGeom>
            <a:grpFill/>
            <a:ln w="9525">
              <a:round/>
              <a:headEnd/>
              <a:tailEnd/>
            </a:ln>
            <a:effectLst/>
            <a:sp3d extrusionH="100000" prstMaterial="legacyPlastic">
              <a:bevelT w="13500" h="13500" prst="angle"/>
              <a:bevelB w="13500" h="13500" prst="angle"/>
              <a:extrusionClr>
                <a:schemeClr val="tx1"/>
              </a:extrusionClr>
            </a:sp3d>
            <a:extLst/>
          </p:spPr>
          <p:txBody>
            <a:bodyPr>
              <a:flatTx/>
            </a:bodyPr>
            <a:lstStyle/>
            <a:p>
              <a:pPr>
                <a:defRPr/>
              </a:pPr>
              <a:endParaRPr lang="zh-TW" altLang="en-US"/>
            </a:p>
          </p:txBody>
        </p:sp>
        <p:sp>
          <p:nvSpPr>
            <p:cNvPr id="18" name="Freeform 19"/>
            <p:cNvSpPr>
              <a:spLocks/>
            </p:cNvSpPr>
            <p:nvPr/>
          </p:nvSpPr>
          <p:spPr bwMode="auto">
            <a:xfrm>
              <a:off x="4018" y="2477"/>
              <a:ext cx="36" cy="58"/>
            </a:xfrm>
            <a:custGeom>
              <a:avLst/>
              <a:gdLst>
                <a:gd name="T0" fmla="*/ 42 w 54"/>
                <a:gd name="T1" fmla="*/ 16 h 103"/>
                <a:gd name="T2" fmla="*/ 21 w 54"/>
                <a:gd name="T3" fmla="*/ 34 h 103"/>
                <a:gd name="T4" fmla="*/ 0 w 54"/>
                <a:gd name="T5" fmla="*/ 34 h 103"/>
                <a:gd name="T6" fmla="*/ 15 w 54"/>
                <a:gd name="T7" fmla="*/ 61 h 103"/>
                <a:gd name="T8" fmla="*/ 21 w 54"/>
                <a:gd name="T9" fmla="*/ 70 h 103"/>
                <a:gd name="T10" fmla="*/ 45 w 54"/>
                <a:gd name="T11" fmla="*/ 97 h 103"/>
                <a:gd name="T12" fmla="*/ 54 w 54"/>
                <a:gd name="T13" fmla="*/ 49 h 103"/>
                <a:gd name="T14" fmla="*/ 51 w 54"/>
                <a:gd name="T15" fmla="*/ 16 h 103"/>
                <a:gd name="T16" fmla="*/ 33 w 54"/>
                <a:gd name="T17" fmla="*/ 7 h 103"/>
                <a:gd name="T18" fmla="*/ 42 w 54"/>
                <a:gd name="T19" fmla="*/ 1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103">
                  <a:moveTo>
                    <a:pt x="42" y="16"/>
                  </a:moveTo>
                  <a:cubicBezTo>
                    <a:pt x="31" y="23"/>
                    <a:pt x="25" y="22"/>
                    <a:pt x="21" y="34"/>
                  </a:cubicBezTo>
                  <a:cubicBezTo>
                    <a:pt x="10" y="27"/>
                    <a:pt x="5" y="19"/>
                    <a:pt x="0" y="34"/>
                  </a:cubicBezTo>
                  <a:cubicBezTo>
                    <a:pt x="5" y="50"/>
                    <a:pt x="1" y="40"/>
                    <a:pt x="15" y="61"/>
                  </a:cubicBezTo>
                  <a:cubicBezTo>
                    <a:pt x="17" y="64"/>
                    <a:pt x="21" y="70"/>
                    <a:pt x="21" y="70"/>
                  </a:cubicBezTo>
                  <a:cubicBezTo>
                    <a:pt x="24" y="97"/>
                    <a:pt x="20" y="103"/>
                    <a:pt x="45" y="97"/>
                  </a:cubicBezTo>
                  <a:cubicBezTo>
                    <a:pt x="50" y="81"/>
                    <a:pt x="50" y="65"/>
                    <a:pt x="54" y="49"/>
                  </a:cubicBezTo>
                  <a:cubicBezTo>
                    <a:pt x="53" y="38"/>
                    <a:pt x="54" y="27"/>
                    <a:pt x="51" y="16"/>
                  </a:cubicBezTo>
                  <a:cubicBezTo>
                    <a:pt x="49" y="10"/>
                    <a:pt x="33" y="0"/>
                    <a:pt x="33" y="7"/>
                  </a:cubicBezTo>
                  <a:cubicBezTo>
                    <a:pt x="33" y="11"/>
                    <a:pt x="39" y="13"/>
                    <a:pt x="42" y="16"/>
                  </a:cubicBezTo>
                  <a:close/>
                </a:path>
              </a:pathLst>
            </a:custGeom>
            <a:grpFill/>
            <a:ln>
              <a:noFill/>
            </a:ln>
            <a:effectLst/>
            <a:sp3d extrusionH="49200" prstMaterial="legacyPlastic">
              <a:bevelT w="13500" h="13500" prst="angle"/>
              <a:bevelB w="13500" h="13500" prst="angle"/>
              <a:extrusionClr>
                <a:schemeClr val="tx1"/>
              </a:extrusionClr>
            </a:sp3d>
            <a:extLst/>
          </p:spPr>
          <p:txBody>
            <a:bodyPr wrap="none" anchor="ctr">
              <a:flatTx/>
            </a:bodyPr>
            <a:lstStyle/>
            <a:p>
              <a:pPr>
                <a:defRPr/>
              </a:pPr>
              <a:endParaRPr lang="zh-TW" altLang="en-US"/>
            </a:p>
          </p:txBody>
        </p:sp>
        <p:sp>
          <p:nvSpPr>
            <p:cNvPr id="19" name="Freeform 20"/>
            <p:cNvSpPr>
              <a:spLocks/>
            </p:cNvSpPr>
            <p:nvPr/>
          </p:nvSpPr>
          <p:spPr bwMode="auto">
            <a:xfrm>
              <a:off x="3988" y="2383"/>
              <a:ext cx="41" cy="64"/>
            </a:xfrm>
            <a:custGeom>
              <a:avLst/>
              <a:gdLst>
                <a:gd name="T0" fmla="*/ 9 w 61"/>
                <a:gd name="T1" fmla="*/ 27 h 114"/>
                <a:gd name="T2" fmla="*/ 12 w 61"/>
                <a:gd name="T3" fmla="*/ 54 h 114"/>
                <a:gd name="T4" fmla="*/ 0 w 61"/>
                <a:gd name="T5" fmla="*/ 72 h 114"/>
                <a:gd name="T6" fmla="*/ 48 w 61"/>
                <a:gd name="T7" fmla="*/ 105 h 114"/>
                <a:gd name="T8" fmla="*/ 54 w 61"/>
                <a:gd name="T9" fmla="*/ 114 h 114"/>
                <a:gd name="T10" fmla="*/ 60 w 61"/>
                <a:gd name="T11" fmla="*/ 105 h 114"/>
                <a:gd name="T12" fmla="*/ 42 w 61"/>
                <a:gd name="T13" fmla="*/ 90 h 114"/>
                <a:gd name="T14" fmla="*/ 9 w 61"/>
                <a:gd name="T15" fmla="*/ 27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114">
                  <a:moveTo>
                    <a:pt x="9" y="27"/>
                  </a:moveTo>
                  <a:cubicBezTo>
                    <a:pt x="16" y="38"/>
                    <a:pt x="19" y="37"/>
                    <a:pt x="12" y="54"/>
                  </a:cubicBezTo>
                  <a:cubicBezTo>
                    <a:pt x="9" y="61"/>
                    <a:pt x="0" y="72"/>
                    <a:pt x="0" y="72"/>
                  </a:cubicBezTo>
                  <a:cubicBezTo>
                    <a:pt x="6" y="91"/>
                    <a:pt x="30" y="99"/>
                    <a:pt x="48" y="105"/>
                  </a:cubicBezTo>
                  <a:cubicBezTo>
                    <a:pt x="50" y="108"/>
                    <a:pt x="50" y="114"/>
                    <a:pt x="54" y="114"/>
                  </a:cubicBezTo>
                  <a:cubicBezTo>
                    <a:pt x="58" y="114"/>
                    <a:pt x="61" y="109"/>
                    <a:pt x="60" y="105"/>
                  </a:cubicBezTo>
                  <a:cubicBezTo>
                    <a:pt x="59" y="101"/>
                    <a:pt x="45" y="92"/>
                    <a:pt x="42" y="90"/>
                  </a:cubicBezTo>
                  <a:cubicBezTo>
                    <a:pt x="41" y="73"/>
                    <a:pt x="50" y="0"/>
                    <a:pt x="9" y="27"/>
                  </a:cubicBezTo>
                  <a:close/>
                </a:path>
              </a:pathLst>
            </a:custGeom>
            <a:grpFill/>
            <a:ln>
              <a:noFill/>
            </a:ln>
            <a:effectLst/>
            <a:sp3d extrusionH="49200" prstMaterial="legacyPlastic">
              <a:bevelT w="13500" h="13500" prst="angle"/>
              <a:bevelB w="13500" h="13500" prst="angle"/>
              <a:extrusionClr>
                <a:schemeClr val="tx1"/>
              </a:extrusionClr>
            </a:sp3d>
            <a:extLst/>
          </p:spPr>
          <p:txBody>
            <a:bodyPr wrap="none" anchor="ctr">
              <a:flatTx/>
            </a:bodyPr>
            <a:lstStyle/>
            <a:p>
              <a:pPr>
                <a:defRPr/>
              </a:pPr>
              <a:endParaRPr lang="zh-TW" altLang="en-US"/>
            </a:p>
          </p:txBody>
        </p:sp>
      </p:grpSp>
      <p:sp>
        <p:nvSpPr>
          <p:cNvPr id="20" name="Rectangle 4"/>
          <p:cNvSpPr>
            <a:spLocks noChangeArrowheads="1"/>
          </p:cNvSpPr>
          <p:nvPr userDrawn="1"/>
        </p:nvSpPr>
        <p:spPr bwMode="auto">
          <a:xfrm>
            <a:off x="762000" y="1905000"/>
            <a:ext cx="7620000" cy="4114800"/>
          </a:xfrm>
          <a:prstGeom prst="rect">
            <a:avLst/>
          </a:prstGeom>
          <a:noFill/>
          <a:ln w="9525">
            <a:noFill/>
            <a:miter lim="800000"/>
            <a:headEnd/>
            <a:tailEnd/>
          </a:ln>
          <a:effectLst/>
        </p:spPr>
        <p:txBody>
          <a:bodyPr/>
          <a:lstStyle/>
          <a:p>
            <a:pPr marL="342900" indent="-342900" algn="l" eaLnBrk="1" hangingPunct="1">
              <a:lnSpc>
                <a:spcPct val="130000"/>
              </a:lnSpc>
              <a:spcBef>
                <a:spcPct val="20000"/>
              </a:spcBef>
              <a:buFontTx/>
              <a:buChar char="•"/>
              <a:defRPr/>
            </a:pPr>
            <a:endParaRPr kumimoji="1" lang="en-US" altLang="zh-TW" sz="3200" b="0">
              <a:latin typeface="標楷體" pitchFamily="65" charset="-120"/>
            </a:endParaRPr>
          </a:p>
          <a:p>
            <a:pPr marL="742950" lvl="1" indent="-285750" algn="l" eaLnBrk="1" hangingPunct="1">
              <a:lnSpc>
                <a:spcPct val="130000"/>
              </a:lnSpc>
              <a:spcBef>
                <a:spcPct val="20000"/>
              </a:spcBef>
              <a:buFontTx/>
              <a:buChar char="–"/>
              <a:defRPr/>
            </a:pPr>
            <a:endParaRPr kumimoji="1" lang="en-US" altLang="zh-TW" sz="2800" b="0">
              <a:latin typeface="標楷體" pitchFamily="65" charset="-120"/>
            </a:endParaRPr>
          </a:p>
          <a:p>
            <a:pPr marL="742950" lvl="1" indent="-285750" algn="l" eaLnBrk="1" hangingPunct="1">
              <a:lnSpc>
                <a:spcPct val="130000"/>
              </a:lnSpc>
              <a:spcBef>
                <a:spcPct val="20000"/>
              </a:spcBef>
              <a:defRPr/>
            </a:pPr>
            <a:endParaRPr kumimoji="1" lang="en-US" altLang="zh-TW" sz="2800" b="0">
              <a:latin typeface="標楷體" pitchFamily="65" charset="-120"/>
            </a:endParaRPr>
          </a:p>
        </p:txBody>
      </p:sp>
      <p:pic>
        <p:nvPicPr>
          <p:cNvPr id="21" name="Picture 34" descr="TDCC_臺灣集中保管結算所-72dpi"/>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875463" y="6396038"/>
            <a:ext cx="1981200"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5416" name="Rectangle 8"/>
          <p:cNvSpPr>
            <a:spLocks noGrp="1" noChangeArrowheads="1"/>
          </p:cNvSpPr>
          <p:nvPr>
            <p:ph type="ctrTitle"/>
          </p:nvPr>
        </p:nvSpPr>
        <p:spPr bwMode="auto">
          <a:xfrm>
            <a:off x="685800" y="2130425"/>
            <a:ext cx="7772400" cy="14700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lgn="ctr">
              <a:defRPr/>
            </a:lvl1pPr>
          </a:lstStyle>
          <a:p>
            <a:r>
              <a:rPr lang="zh-TW" altLang="en-US"/>
              <a:t>按一下以編輯母片標題樣式</a:t>
            </a:r>
          </a:p>
        </p:txBody>
      </p:sp>
      <p:sp>
        <p:nvSpPr>
          <p:cNvPr id="1425417" name="Rectangle 9"/>
          <p:cNvSpPr>
            <a:spLocks noGrp="1" noChangeArrowheads="1"/>
          </p:cNvSpPr>
          <p:nvPr>
            <p:ph type="subTitle" idx="1"/>
          </p:nvPr>
        </p:nvSpPr>
        <p:spPr>
          <a:xfrm>
            <a:off x="1371600" y="4652963"/>
            <a:ext cx="6400800" cy="985837"/>
          </a:xfrm>
        </p:spPr>
        <p:txBody>
          <a:bodyPr/>
          <a:lstStyle>
            <a:lvl1pPr marL="0" indent="0" algn="ctr">
              <a:buFont typeface="Wingdings" pitchFamily="2" charset="2"/>
              <a:buNone/>
              <a:defRPr/>
            </a:lvl1pPr>
          </a:lstStyle>
          <a:p>
            <a:r>
              <a:rPr lang="zh-TW" altLang="en-US"/>
              <a:t>按一下以編輯母片副標題樣式</a:t>
            </a:r>
          </a:p>
        </p:txBody>
      </p:sp>
      <p:sp>
        <p:nvSpPr>
          <p:cNvPr id="22" name="Rectangle 5"/>
          <p:cNvSpPr>
            <a:spLocks noGrp="1" noChangeArrowheads="1"/>
          </p:cNvSpPr>
          <p:nvPr>
            <p:ph type="dt" sz="half" idx="10"/>
          </p:nvPr>
        </p:nvSpPr>
        <p:spPr>
          <a:xfrm>
            <a:off x="457200" y="6245225"/>
            <a:ext cx="2133600" cy="476250"/>
          </a:xfrm>
        </p:spPr>
        <p:txBody>
          <a:bodyPr/>
          <a:lstStyle>
            <a:lvl1pPr>
              <a:defRPr/>
            </a:lvl1pPr>
          </a:lstStyle>
          <a:p>
            <a:pPr>
              <a:defRPr/>
            </a:pPr>
            <a:endParaRPr lang="en-US" altLang="zh-TW"/>
          </a:p>
        </p:txBody>
      </p:sp>
      <p:sp>
        <p:nvSpPr>
          <p:cNvPr id="23" name="Rectangle 6"/>
          <p:cNvSpPr>
            <a:spLocks noGrp="1" noChangeArrowheads="1"/>
          </p:cNvSpPr>
          <p:nvPr>
            <p:ph type="ftr" sz="quarter" idx="11"/>
          </p:nvPr>
        </p:nvSpPr>
        <p:spPr>
          <a:xfrm>
            <a:off x="3124200" y="6245225"/>
            <a:ext cx="2895600" cy="476250"/>
          </a:xfrm>
        </p:spPr>
        <p:txBody>
          <a:bodyPr/>
          <a:lstStyle>
            <a:lvl1pPr>
              <a:defRPr/>
            </a:lvl1pPr>
          </a:lstStyle>
          <a:p>
            <a:pPr>
              <a:defRPr/>
            </a:pPr>
            <a:endParaRPr lang="en-US" altLang="zh-TW"/>
          </a:p>
        </p:txBody>
      </p:sp>
    </p:spTree>
    <p:extLst>
      <p:ext uri="{BB962C8B-B14F-4D97-AF65-F5344CB8AC3E}">
        <p14:creationId xmlns:p14="http://schemas.microsoft.com/office/powerpoint/2010/main" val="9884653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lvl1pPr>
              <a:defRPr>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31279226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17660484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533400" y="9144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724400" y="9144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7513074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11"/>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12"/>
          <p:cNvSpPr>
            <a:spLocks noGrp="1" noChangeArrowheads="1"/>
          </p:cNvSpPr>
          <p:nvPr>
            <p:ph type="ftr" sz="quarter" idx="11"/>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39296218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12"/>
          <p:cNvSpPr>
            <a:spLocks noGrp="1" noChangeArrowheads="1"/>
          </p:cNvSpPr>
          <p:nvPr>
            <p:ph type="ftr" sz="quarter" idx="11"/>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24610330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12"/>
          <p:cNvSpPr>
            <a:spLocks noGrp="1" noChangeArrowheads="1"/>
          </p:cNvSpPr>
          <p:nvPr>
            <p:ph type="ftr" sz="quarter" idx="11"/>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19117326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1801427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B374E335-FEDF-42A9-B33C-EDBAB24DB035}" type="datetimeFigureOut">
              <a:rPr lang="zh-TW" altLang="en-US"/>
              <a:pPr>
                <a:defRPr/>
              </a:pPr>
              <a:t>2018/8/9</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D920723D-8815-4F61-A08A-67B83B299E15}" type="slidenum">
              <a:rPr lang="zh-TW" altLang="en-US"/>
              <a:pPr>
                <a:defRPr/>
              </a:pPr>
              <a:t>‹#›</a:t>
            </a:fld>
            <a:endParaRPr lang="zh-TW" altLang="en-US"/>
          </a:p>
        </p:txBody>
      </p:sp>
    </p:spTree>
    <p:extLst>
      <p:ext uri="{BB962C8B-B14F-4D97-AF65-F5344CB8AC3E}">
        <p14:creationId xmlns:p14="http://schemas.microsoft.com/office/powerpoint/2010/main" val="30857701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7308082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36892547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86550" y="274638"/>
            <a:ext cx="2076450" cy="5668962"/>
          </a:xfrm>
          <a:prstGeom prst="rect">
            <a:avLst/>
          </a:prstGeo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76950" cy="5668962"/>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3768980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533400" y="914400"/>
            <a:ext cx="8229600" cy="5029200"/>
          </a:xfrm>
        </p:spPr>
        <p:txBody>
          <a:bodyPr/>
          <a:lstStyle/>
          <a:p>
            <a:pPr lvl="0"/>
            <a:endParaRPr lang="zh-TW" altLang="en-US" noProof="0" smtClean="0"/>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11942668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grpSp>
        <p:nvGrpSpPr>
          <p:cNvPr id="3" name="群組 2"/>
          <p:cNvGrpSpPr/>
          <p:nvPr userDrawn="1"/>
        </p:nvGrpSpPr>
        <p:grpSpPr>
          <a:xfrm>
            <a:off x="4572000" y="2207468"/>
            <a:ext cx="4248472" cy="4248000"/>
            <a:chOff x="376238" y="1416050"/>
            <a:chExt cx="4389437" cy="4533900"/>
          </a:xfrm>
          <a:effectLst>
            <a:outerShdw blurRad="50800" dist="50800" dir="5400000" algn="ctr" rotWithShape="0">
              <a:srgbClr val="000000">
                <a:alpha val="0"/>
              </a:srgbClr>
            </a:outerShdw>
          </a:effectLst>
          <a:scene3d>
            <a:camera prst="orthographicFront">
              <a:rot lat="0" lon="21599979" rev="0"/>
            </a:camera>
            <a:lightRig rig="threePt" dir="t"/>
          </a:scene3d>
        </p:grpSpPr>
        <p:sp>
          <p:nvSpPr>
            <p:cNvPr id="4" name="Freeform 20" descr="1"/>
            <p:cNvSpPr>
              <a:spLocks/>
            </p:cNvSpPr>
            <p:nvPr/>
          </p:nvSpPr>
          <p:spPr bwMode="gray">
            <a:xfrm>
              <a:off x="1130300" y="1416050"/>
              <a:ext cx="2873375" cy="2182813"/>
            </a:xfrm>
            <a:custGeom>
              <a:avLst/>
              <a:gdLst/>
              <a:ahLst/>
              <a:cxnLst>
                <a:cxn ang="0">
                  <a:pos x="905" y="1375"/>
                </a:cxn>
                <a:cxn ang="0">
                  <a:pos x="1810" y="395"/>
                </a:cxn>
                <a:cxn ang="0">
                  <a:pos x="876" y="24"/>
                </a:cxn>
                <a:cxn ang="0">
                  <a:pos x="0" y="396"/>
                </a:cxn>
                <a:cxn ang="0">
                  <a:pos x="905" y="1375"/>
                </a:cxn>
              </a:cxnLst>
              <a:rect l="0" t="0" r="r" b="b"/>
              <a:pathLst>
                <a:path w="1810" h="1375">
                  <a:moveTo>
                    <a:pt x="905" y="1375"/>
                  </a:moveTo>
                  <a:lnTo>
                    <a:pt x="1810" y="395"/>
                  </a:lnTo>
                  <a:cubicBezTo>
                    <a:pt x="1612" y="176"/>
                    <a:pt x="1300" y="0"/>
                    <a:pt x="876" y="24"/>
                  </a:cubicBezTo>
                  <a:cubicBezTo>
                    <a:pt x="452" y="48"/>
                    <a:pt x="252" y="149"/>
                    <a:pt x="0" y="396"/>
                  </a:cubicBezTo>
                  <a:lnTo>
                    <a:pt x="905" y="1375"/>
                  </a:lnTo>
                  <a:close/>
                </a:path>
              </a:pathLst>
            </a:custGeom>
            <a:blipFill dpi="0" rotWithShape="1">
              <a:blip r:embed="rId2" cstate="print"/>
              <a:srcRect/>
              <a:stretch>
                <a:fillRect/>
              </a:stretch>
            </a:blipFill>
            <a:ln w="76200" cmpd="sng">
              <a:noFill/>
              <a:round/>
              <a:headEnd/>
              <a:tailEnd/>
            </a:ln>
            <a:effectLst/>
            <a:sp3d/>
          </p:spPr>
          <p:txBody>
            <a:bodyPr/>
            <a:lstStyle/>
            <a:p>
              <a:pPr>
                <a:defRPr/>
              </a:pPr>
              <a:endParaRPr lang="zh-TW" altLang="en-US">
                <a:latin typeface="Arial" charset="0"/>
              </a:endParaRPr>
            </a:p>
          </p:txBody>
        </p:sp>
        <p:sp>
          <p:nvSpPr>
            <p:cNvPr id="5" name="Freeform 21" descr="2"/>
            <p:cNvSpPr>
              <a:spLocks/>
            </p:cNvSpPr>
            <p:nvPr/>
          </p:nvSpPr>
          <p:spPr bwMode="gray">
            <a:xfrm>
              <a:off x="376238" y="2147888"/>
              <a:ext cx="2103437" cy="3032125"/>
            </a:xfrm>
            <a:custGeom>
              <a:avLst/>
              <a:gdLst/>
              <a:ahLst/>
              <a:cxnLst>
                <a:cxn ang="0">
                  <a:pos x="1325" y="960"/>
                </a:cxn>
                <a:cxn ang="0">
                  <a:pos x="414" y="0"/>
                </a:cxn>
                <a:cxn ang="0">
                  <a:pos x="27" y="1014"/>
                </a:cxn>
                <a:cxn ang="0">
                  <a:pos x="402" y="1910"/>
                </a:cxn>
                <a:cxn ang="0">
                  <a:pos x="1325" y="960"/>
                </a:cxn>
              </a:cxnLst>
              <a:rect l="0" t="0" r="r" b="b"/>
              <a:pathLst>
                <a:path w="1325" h="1910">
                  <a:moveTo>
                    <a:pt x="1325" y="960"/>
                  </a:moveTo>
                  <a:lnTo>
                    <a:pt x="414" y="0"/>
                  </a:lnTo>
                  <a:cubicBezTo>
                    <a:pt x="238" y="162"/>
                    <a:pt x="0" y="570"/>
                    <a:pt x="27" y="1014"/>
                  </a:cubicBezTo>
                  <a:cubicBezTo>
                    <a:pt x="53" y="1458"/>
                    <a:pt x="233" y="1748"/>
                    <a:pt x="402" y="1910"/>
                  </a:cubicBezTo>
                  <a:lnTo>
                    <a:pt x="1325" y="960"/>
                  </a:lnTo>
                  <a:close/>
                </a:path>
              </a:pathLst>
            </a:custGeom>
            <a:blipFill dpi="0" rotWithShape="1">
              <a:blip r:embed="rId3" cstate="print"/>
              <a:srcRect/>
              <a:stretch>
                <a:fillRect/>
              </a:stretch>
            </a:blipFill>
            <a:ln w="76200" cmpd="sng">
              <a:noFill/>
              <a:round/>
              <a:headEnd/>
              <a:tailEnd/>
            </a:ln>
            <a:effectLst/>
            <a:sp3d/>
          </p:spPr>
          <p:txBody>
            <a:bodyPr/>
            <a:lstStyle/>
            <a:p>
              <a:pPr>
                <a:defRPr/>
              </a:pPr>
              <a:endParaRPr lang="zh-TW" altLang="en-US">
                <a:latin typeface="Arial" charset="0"/>
              </a:endParaRPr>
            </a:p>
          </p:txBody>
        </p:sp>
        <p:sp>
          <p:nvSpPr>
            <p:cNvPr id="6" name="Freeform 22" descr="55282"/>
            <p:cNvSpPr>
              <a:spLocks/>
            </p:cNvSpPr>
            <p:nvPr/>
          </p:nvSpPr>
          <p:spPr bwMode="gray">
            <a:xfrm>
              <a:off x="1085850" y="3730625"/>
              <a:ext cx="2962275" cy="2219325"/>
            </a:xfrm>
            <a:custGeom>
              <a:avLst/>
              <a:gdLst/>
              <a:ahLst/>
              <a:cxnLst>
                <a:cxn ang="0">
                  <a:pos x="927" y="0"/>
                </a:cxn>
                <a:cxn ang="0">
                  <a:pos x="0" y="975"/>
                </a:cxn>
                <a:cxn ang="0">
                  <a:pos x="996" y="1387"/>
                </a:cxn>
                <a:cxn ang="0">
                  <a:pos x="1866" y="996"/>
                </a:cxn>
                <a:cxn ang="0">
                  <a:pos x="927" y="0"/>
                </a:cxn>
              </a:cxnLst>
              <a:rect l="0" t="0" r="r" b="b"/>
              <a:pathLst>
                <a:path w="1866" h="1398">
                  <a:moveTo>
                    <a:pt x="927" y="0"/>
                  </a:moveTo>
                  <a:lnTo>
                    <a:pt x="0" y="975"/>
                  </a:lnTo>
                  <a:cubicBezTo>
                    <a:pt x="203" y="1204"/>
                    <a:pt x="607" y="1398"/>
                    <a:pt x="996" y="1387"/>
                  </a:cubicBezTo>
                  <a:cubicBezTo>
                    <a:pt x="1385" y="1375"/>
                    <a:pt x="1707" y="1159"/>
                    <a:pt x="1866" y="996"/>
                  </a:cubicBezTo>
                  <a:lnTo>
                    <a:pt x="927" y="0"/>
                  </a:lnTo>
                  <a:close/>
                </a:path>
              </a:pathLst>
            </a:custGeom>
            <a:blipFill dpi="0" rotWithShape="1">
              <a:blip r:embed="rId4" cstate="print"/>
              <a:srcRect/>
              <a:stretch>
                <a:fillRect/>
              </a:stretch>
            </a:blipFill>
            <a:ln w="76200" cmpd="sng">
              <a:noFill/>
              <a:round/>
              <a:headEnd/>
              <a:tailEnd/>
            </a:ln>
            <a:effectLst/>
            <a:sp3d/>
          </p:spPr>
          <p:txBody>
            <a:bodyPr/>
            <a:lstStyle/>
            <a:p>
              <a:pPr>
                <a:defRPr/>
              </a:pPr>
              <a:endParaRPr lang="zh-TW" altLang="en-US">
                <a:latin typeface="Arial" charset="0"/>
              </a:endParaRPr>
            </a:p>
          </p:txBody>
        </p:sp>
        <p:sp>
          <p:nvSpPr>
            <p:cNvPr id="7" name="Freeform 19" descr="4"/>
            <p:cNvSpPr>
              <a:spLocks/>
            </p:cNvSpPr>
            <p:nvPr/>
          </p:nvSpPr>
          <p:spPr bwMode="gray">
            <a:xfrm>
              <a:off x="2625725" y="2119313"/>
              <a:ext cx="2139950" cy="3116262"/>
            </a:xfrm>
            <a:custGeom>
              <a:avLst/>
              <a:gdLst/>
              <a:ahLst/>
              <a:cxnLst>
                <a:cxn ang="0">
                  <a:pos x="951" y="1963"/>
                </a:cxn>
                <a:cxn ang="0">
                  <a:pos x="1338" y="977"/>
                </a:cxn>
                <a:cxn ang="0">
                  <a:pos x="905" y="0"/>
                </a:cxn>
                <a:cxn ang="0">
                  <a:pos x="0" y="987"/>
                </a:cxn>
                <a:cxn ang="0">
                  <a:pos x="951" y="1963"/>
                </a:cxn>
              </a:cxnLst>
              <a:rect l="0" t="0" r="r" b="b"/>
              <a:pathLst>
                <a:path w="1348" h="1963">
                  <a:moveTo>
                    <a:pt x="951" y="1963"/>
                  </a:moveTo>
                  <a:cubicBezTo>
                    <a:pt x="1244" y="1689"/>
                    <a:pt x="1348" y="1323"/>
                    <a:pt x="1338" y="977"/>
                  </a:cubicBezTo>
                  <a:cubicBezTo>
                    <a:pt x="1329" y="629"/>
                    <a:pt x="1132" y="226"/>
                    <a:pt x="905" y="0"/>
                  </a:cubicBezTo>
                  <a:lnTo>
                    <a:pt x="0" y="987"/>
                  </a:lnTo>
                  <a:lnTo>
                    <a:pt x="951" y="1963"/>
                  </a:lnTo>
                  <a:close/>
                </a:path>
              </a:pathLst>
            </a:custGeom>
            <a:blipFill dpi="0" rotWithShape="1">
              <a:blip r:embed="rId5" cstate="print"/>
              <a:srcRect/>
              <a:stretch>
                <a:fillRect/>
              </a:stretch>
            </a:blipFill>
            <a:ln w="76200" cmpd="sng">
              <a:noFill/>
              <a:round/>
              <a:headEnd/>
              <a:tailEnd/>
            </a:ln>
            <a:effectLst/>
            <a:sp3d/>
          </p:spPr>
          <p:txBody>
            <a:bodyPr/>
            <a:lstStyle/>
            <a:p>
              <a:pPr>
                <a:defRPr/>
              </a:pPr>
              <a:endParaRPr lang="zh-TW" altLang="en-US">
                <a:latin typeface="Arial" charset="0"/>
              </a:endParaRPr>
            </a:p>
          </p:txBody>
        </p:sp>
        <p:sp>
          <p:nvSpPr>
            <p:cNvPr id="8" name="Oval 23"/>
            <p:cNvSpPr>
              <a:spLocks noChangeArrowheads="1"/>
            </p:cNvSpPr>
            <p:nvPr/>
          </p:nvSpPr>
          <p:spPr bwMode="gray">
            <a:xfrm>
              <a:off x="1806575" y="2954338"/>
              <a:ext cx="1655763" cy="1655762"/>
            </a:xfrm>
            <a:prstGeom prst="ellipse">
              <a:avLst/>
            </a:prstGeom>
            <a:solidFill>
              <a:schemeClr val="bg1"/>
            </a:solidFill>
            <a:ln w="9525">
              <a:noFill/>
              <a:round/>
              <a:headEnd/>
              <a:tailEnd/>
            </a:ln>
            <a:effectLst/>
            <a:sp3d/>
          </p:spPr>
          <p:txBody>
            <a:bodyPr wrap="none" anchor="ctr"/>
            <a:lstStyle/>
            <a:p>
              <a:pPr>
                <a:defRPr/>
              </a:pPr>
              <a:endParaRPr lang="zh-TW" altLang="en-US">
                <a:latin typeface="Arial" charset="0"/>
              </a:endParaRPr>
            </a:p>
          </p:txBody>
        </p:sp>
        <p:pic>
          <p:nvPicPr>
            <p:cNvPr id="9" name="Picture 27" descr="TDCC_logo_72dpi"/>
            <p:cNvPicPr>
              <a:picLocks noChangeAspect="1" noChangeArrowheads="1"/>
            </p:cNvPicPr>
            <p:nvPr/>
          </p:nvPicPr>
          <p:blipFill>
            <a:blip r:embed="rId6" cstate="print"/>
            <a:srcRect/>
            <a:stretch>
              <a:fillRect/>
            </a:stretch>
          </p:blipFill>
          <p:spPr bwMode="auto">
            <a:xfrm>
              <a:off x="1905000" y="3048000"/>
              <a:ext cx="1371600" cy="1303337"/>
            </a:xfrm>
            <a:prstGeom prst="rect">
              <a:avLst/>
            </a:prstGeom>
            <a:noFill/>
            <a:ln w="9525">
              <a:noFill/>
              <a:miter lim="800000"/>
              <a:headEnd/>
              <a:tailEnd/>
            </a:ln>
            <a:sp3d/>
          </p:spPr>
        </p:pic>
      </p:grpSp>
      <p:sp>
        <p:nvSpPr>
          <p:cNvPr id="2" name="內容版面配置區 1"/>
          <p:cNvSpPr>
            <a:spLocks noGrp="1"/>
          </p:cNvSpPr>
          <p:nvPr>
            <p:ph/>
          </p:nvPr>
        </p:nvSpPr>
        <p:spPr>
          <a:xfrm>
            <a:off x="457200" y="274638"/>
            <a:ext cx="8305800" cy="5668962"/>
          </a:xfrm>
        </p:spPr>
        <p:txBody>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10" name="Rectangle 11"/>
          <p:cNvSpPr>
            <a:spLocks noGrp="1" noChangeArrowheads="1"/>
          </p:cNvSpPr>
          <p:nvPr>
            <p:ph type="dt" sz="half" idx="10"/>
          </p:nvPr>
        </p:nvSpPr>
        <p:spPr/>
        <p:txBody>
          <a:bodyPr/>
          <a:lstStyle>
            <a:lvl1pPr>
              <a:defRPr/>
            </a:lvl1pPr>
          </a:lstStyle>
          <a:p>
            <a:pPr>
              <a:defRPr/>
            </a:pPr>
            <a:endParaRPr lang="en-US" altLang="zh-TW"/>
          </a:p>
        </p:txBody>
      </p:sp>
      <p:sp>
        <p:nvSpPr>
          <p:cNvPr id="11" name="Rectangle 12"/>
          <p:cNvSpPr>
            <a:spLocks noGrp="1" noChangeArrowheads="1"/>
          </p:cNvSpPr>
          <p:nvPr>
            <p:ph type="ftr" sz="quarter" idx="11"/>
          </p:nvPr>
        </p:nvSpPr>
        <p:spPr/>
        <p:txBody>
          <a:bodyPr/>
          <a:lstStyle>
            <a:lvl1pPr>
              <a:defRPr/>
            </a:lvl1pPr>
          </a:lstStyle>
          <a:p>
            <a:pPr>
              <a:defRPr/>
            </a:pPr>
            <a:endParaRPr lang="en-US" altLang="zh-TW"/>
          </a:p>
        </p:txBody>
      </p:sp>
      <p:sp>
        <p:nvSpPr>
          <p:cNvPr id="12" name="橢圓 11"/>
          <p:cNvSpPr/>
          <p:nvPr userDrawn="1"/>
        </p:nvSpPr>
        <p:spPr bwMode="auto">
          <a:xfrm>
            <a:off x="4608992" y="2225566"/>
            <a:ext cx="4230000" cy="4230000"/>
          </a:xfrm>
          <a:prstGeom prst="ellipse">
            <a:avLst/>
          </a:prstGeom>
          <a:solidFill>
            <a:schemeClr val="bg1">
              <a:lumMod val="95000"/>
              <a:alpha val="81000"/>
            </a:schemeClr>
          </a:solidFill>
          <a:ln w="9525">
            <a:noFill/>
            <a:round/>
            <a:headEnd/>
            <a:tailEnd/>
          </a:ln>
        </p:spPr>
        <p:txBody>
          <a:bodyPr wrap="none" rtlCol="0" anchor="ctr"/>
          <a:lstStyle/>
          <a:p>
            <a:pPr algn="ctr" eaLnBrk="0" hangingPunct="0"/>
            <a:endParaRPr lang="zh-TW" altLang="en-US">
              <a:ea typeface="標楷體" pitchFamily="65" charset="-120"/>
            </a:endParaRPr>
          </a:p>
        </p:txBody>
      </p:sp>
    </p:spTree>
    <p:extLst>
      <p:ext uri="{BB962C8B-B14F-4D97-AF65-F5344CB8AC3E}">
        <p14:creationId xmlns:p14="http://schemas.microsoft.com/office/powerpoint/2010/main" val="351904812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lvl1pPr>
              <a:defRPr/>
            </a:lvl1pPr>
          </a:lstStyle>
          <a:p>
            <a:pPr>
              <a:defRPr/>
            </a:pPr>
            <a:fld id="{E19F1150-159F-441E-B076-F4E6694808E2}" type="datetimeFigureOut">
              <a:rPr lang="zh-TW" altLang="en-US"/>
              <a:pPr>
                <a:defRPr/>
              </a:pPr>
              <a:t>2018/8/9</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A690C5FC-341A-4062-BBD4-853958E58072}" type="slidenum">
              <a:rPr lang="zh-TW" altLang="en-US"/>
              <a:pPr>
                <a:defRPr/>
              </a:pPr>
              <a:t>‹#›</a:t>
            </a:fld>
            <a:endParaRPr lang="zh-TW" altLang="en-US"/>
          </a:p>
        </p:txBody>
      </p:sp>
    </p:spTree>
    <p:extLst>
      <p:ext uri="{BB962C8B-B14F-4D97-AF65-F5344CB8AC3E}">
        <p14:creationId xmlns:p14="http://schemas.microsoft.com/office/powerpoint/2010/main" val="29660232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984BC687-7B12-472E-8E82-23A917950D87}" type="datetimeFigureOut">
              <a:rPr lang="zh-TW" altLang="en-US"/>
              <a:pPr>
                <a:defRPr/>
              </a:pPr>
              <a:t>2018/8/9</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4C907F15-62F9-4D3B-9FCE-E465042D0A61}" type="slidenum">
              <a:rPr lang="zh-TW" altLang="en-US"/>
              <a:pPr>
                <a:defRPr/>
              </a:pPr>
              <a:t>‹#›</a:t>
            </a:fld>
            <a:endParaRPr lang="zh-TW" altLang="en-US"/>
          </a:p>
        </p:txBody>
      </p:sp>
    </p:spTree>
    <p:extLst>
      <p:ext uri="{BB962C8B-B14F-4D97-AF65-F5344CB8AC3E}">
        <p14:creationId xmlns:p14="http://schemas.microsoft.com/office/powerpoint/2010/main" val="13857599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B36B00E6-2AB5-4AAE-8F96-2BBB7DB85EFB}" type="datetimeFigureOut">
              <a:rPr lang="zh-TW" altLang="en-US"/>
              <a:pPr>
                <a:defRPr/>
              </a:pPr>
              <a:t>2018/8/9</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211390E9-547D-4B7D-9F39-956DCE12AD6F}" type="slidenum">
              <a:rPr lang="zh-TW" altLang="en-US"/>
              <a:pPr>
                <a:defRPr/>
              </a:pPr>
              <a:t>‹#›</a:t>
            </a:fld>
            <a:endParaRPr lang="zh-TW" altLang="en-US"/>
          </a:p>
        </p:txBody>
      </p:sp>
    </p:spTree>
    <p:extLst>
      <p:ext uri="{BB962C8B-B14F-4D97-AF65-F5344CB8AC3E}">
        <p14:creationId xmlns:p14="http://schemas.microsoft.com/office/powerpoint/2010/main" val="17667337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3"/>
          <p:cNvSpPr>
            <a:spLocks noGrp="1"/>
          </p:cNvSpPr>
          <p:nvPr>
            <p:ph type="dt" sz="half" idx="10"/>
          </p:nvPr>
        </p:nvSpPr>
        <p:spPr/>
        <p:txBody>
          <a:bodyPr/>
          <a:lstStyle>
            <a:lvl1pPr>
              <a:defRPr/>
            </a:lvl1pPr>
          </a:lstStyle>
          <a:p>
            <a:pPr>
              <a:defRPr/>
            </a:pPr>
            <a:fld id="{74BFC6D4-AAD2-4EDB-9E00-5879FBF3CE60}" type="datetimeFigureOut">
              <a:rPr lang="zh-TW" altLang="en-US"/>
              <a:pPr>
                <a:defRPr/>
              </a:pPr>
              <a:t>2018/8/9</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51E2F2D7-006D-475D-9D3E-02FC3EC1A221}" type="slidenum">
              <a:rPr lang="zh-TW" altLang="en-US"/>
              <a:pPr>
                <a:defRPr/>
              </a:pPr>
              <a:t>‹#›</a:t>
            </a:fld>
            <a:endParaRPr lang="zh-TW" altLang="en-US"/>
          </a:p>
        </p:txBody>
      </p:sp>
    </p:spTree>
    <p:extLst>
      <p:ext uri="{BB962C8B-B14F-4D97-AF65-F5344CB8AC3E}">
        <p14:creationId xmlns:p14="http://schemas.microsoft.com/office/powerpoint/2010/main" val="19006778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3"/>
          <p:cNvSpPr>
            <a:spLocks noGrp="1"/>
          </p:cNvSpPr>
          <p:nvPr>
            <p:ph type="dt" sz="half" idx="10"/>
          </p:nvPr>
        </p:nvSpPr>
        <p:spPr/>
        <p:txBody>
          <a:bodyPr/>
          <a:lstStyle>
            <a:lvl1pPr>
              <a:defRPr/>
            </a:lvl1pPr>
          </a:lstStyle>
          <a:p>
            <a:pPr>
              <a:defRPr/>
            </a:pPr>
            <a:fld id="{BFCCE09C-437F-431A-9526-0AE892999C8A}" type="datetimeFigureOut">
              <a:rPr lang="zh-TW" altLang="en-US"/>
              <a:pPr>
                <a:defRPr/>
              </a:pPr>
              <a:t>2018/8/9</a:t>
            </a:fld>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p:cNvSpPr>
            <a:spLocks noGrp="1"/>
          </p:cNvSpPr>
          <p:nvPr>
            <p:ph type="sldNum" sz="quarter" idx="12"/>
          </p:nvPr>
        </p:nvSpPr>
        <p:spPr/>
        <p:txBody>
          <a:bodyPr/>
          <a:lstStyle>
            <a:lvl1pPr>
              <a:defRPr/>
            </a:lvl1pPr>
          </a:lstStyle>
          <a:p>
            <a:pPr>
              <a:defRPr/>
            </a:pPr>
            <a:fld id="{6FFDE3DC-4AE0-488B-AD11-7FDB5A8FD1DF}" type="slidenum">
              <a:rPr lang="zh-TW" altLang="en-US"/>
              <a:pPr>
                <a:defRPr/>
              </a:pPr>
              <a:t>‹#›</a:t>
            </a:fld>
            <a:endParaRPr lang="zh-TW" altLang="en-US"/>
          </a:p>
        </p:txBody>
      </p:sp>
    </p:spTree>
    <p:extLst>
      <p:ext uri="{BB962C8B-B14F-4D97-AF65-F5344CB8AC3E}">
        <p14:creationId xmlns:p14="http://schemas.microsoft.com/office/powerpoint/2010/main" val="764899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6123F557-3C14-4287-ABF1-D5868EE38C7E}" type="datetimeFigureOut">
              <a:rPr lang="zh-TW" altLang="en-US"/>
              <a:pPr>
                <a:defRPr/>
              </a:pPr>
              <a:t>2018/8/9</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DE2C369F-3B17-49B3-8726-31A051FF7968}" type="slidenum">
              <a:rPr lang="zh-TW" altLang="en-US"/>
              <a:pPr>
                <a:defRPr/>
              </a:pPr>
              <a:t>‹#›</a:t>
            </a:fld>
            <a:endParaRPr lang="zh-TW" altLang="en-US"/>
          </a:p>
        </p:txBody>
      </p:sp>
    </p:spTree>
    <p:extLst>
      <p:ext uri="{BB962C8B-B14F-4D97-AF65-F5344CB8AC3E}">
        <p14:creationId xmlns:p14="http://schemas.microsoft.com/office/powerpoint/2010/main" val="2762686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3"/>
          <p:cNvSpPr>
            <a:spLocks noGrp="1"/>
          </p:cNvSpPr>
          <p:nvPr>
            <p:ph type="dt" sz="half" idx="10"/>
          </p:nvPr>
        </p:nvSpPr>
        <p:spPr/>
        <p:txBody>
          <a:bodyPr/>
          <a:lstStyle>
            <a:lvl1pPr>
              <a:defRPr/>
            </a:lvl1pPr>
          </a:lstStyle>
          <a:p>
            <a:pPr>
              <a:defRPr/>
            </a:pPr>
            <a:fld id="{7B092B3B-E299-4D5A-A3FC-BC1BD9E1712E}" type="datetimeFigureOut">
              <a:rPr lang="zh-TW" altLang="en-US"/>
              <a:pPr>
                <a:defRPr/>
              </a:pPr>
              <a:t>2018/8/9</a:t>
            </a:fld>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0A4FC312-8F8F-46A2-8AE4-17C5F1E94730}" type="slidenum">
              <a:rPr lang="zh-TW" altLang="en-US"/>
              <a:pPr>
                <a:defRPr/>
              </a:pPr>
              <a:t>‹#›</a:t>
            </a:fld>
            <a:endParaRPr lang="zh-TW" altLang="en-US"/>
          </a:p>
        </p:txBody>
      </p:sp>
    </p:spTree>
    <p:extLst>
      <p:ext uri="{BB962C8B-B14F-4D97-AF65-F5344CB8AC3E}">
        <p14:creationId xmlns:p14="http://schemas.microsoft.com/office/powerpoint/2010/main" val="12129270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A85CFE8C-4FF0-4015-810D-38ED27A053F5}" type="datetimeFigureOut">
              <a:rPr lang="zh-TW" altLang="en-US"/>
              <a:pPr>
                <a:defRPr/>
              </a:pPr>
              <a:t>2018/8/9</a:t>
            </a:fld>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pPr>
              <a:defRPr/>
            </a:pPr>
            <a:fld id="{F0F0634B-B33B-4890-8DBD-BDD2EC533E0F}" type="slidenum">
              <a:rPr lang="zh-TW" altLang="en-US"/>
              <a:pPr>
                <a:defRPr/>
              </a:pPr>
              <a:t>‹#›</a:t>
            </a:fld>
            <a:endParaRPr lang="zh-TW" altLang="en-US"/>
          </a:p>
        </p:txBody>
      </p:sp>
    </p:spTree>
    <p:extLst>
      <p:ext uri="{BB962C8B-B14F-4D97-AF65-F5344CB8AC3E}">
        <p14:creationId xmlns:p14="http://schemas.microsoft.com/office/powerpoint/2010/main" val="40920820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885E845B-E760-4778-96C5-772B218CF818}" type="datetimeFigureOut">
              <a:rPr lang="zh-TW" altLang="en-US"/>
              <a:pPr>
                <a:defRPr/>
              </a:pPr>
              <a:t>2018/8/9</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25CA0C55-C3E1-484B-82EA-ABE38D1C81EB}" type="slidenum">
              <a:rPr lang="zh-TW" altLang="en-US"/>
              <a:pPr>
                <a:defRPr/>
              </a:pPr>
              <a:t>‹#›</a:t>
            </a:fld>
            <a:endParaRPr lang="zh-TW" altLang="en-US"/>
          </a:p>
        </p:txBody>
      </p:sp>
    </p:spTree>
    <p:extLst>
      <p:ext uri="{BB962C8B-B14F-4D97-AF65-F5344CB8AC3E}">
        <p14:creationId xmlns:p14="http://schemas.microsoft.com/office/powerpoint/2010/main" val="20702705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CFD500A0-246D-4E5C-B273-6AE3F4E31934}" type="datetimeFigureOut">
              <a:rPr lang="zh-TW" altLang="en-US"/>
              <a:pPr>
                <a:defRPr/>
              </a:pPr>
              <a:t>2018/8/9</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CA9A2E0C-13AC-4F75-A848-CCE5A44214A0}" type="slidenum">
              <a:rPr lang="zh-TW" altLang="en-US"/>
              <a:pPr>
                <a:defRPr/>
              </a:pPr>
              <a:t>‹#›</a:t>
            </a:fld>
            <a:endParaRPr lang="zh-TW" altLang="en-US"/>
          </a:p>
        </p:txBody>
      </p:sp>
    </p:spTree>
    <p:extLst>
      <p:ext uri="{BB962C8B-B14F-4D97-AF65-F5344CB8AC3E}">
        <p14:creationId xmlns:p14="http://schemas.microsoft.com/office/powerpoint/2010/main" val="4932438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C6E24613-7C94-41C9-8F0F-F8BC2B7D0281}" type="datetimeFigureOut">
              <a:rPr lang="zh-TW" altLang="en-US"/>
              <a:pPr>
                <a:defRPr/>
              </a:pPr>
              <a:t>2018/8/9</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B4AD48C6-4800-4910-A979-0142C0CEF3C8}" type="slidenum">
              <a:rPr lang="zh-TW" altLang="en-US"/>
              <a:pPr>
                <a:defRPr/>
              </a:pPr>
              <a:t>‹#›</a:t>
            </a:fld>
            <a:endParaRPr lang="zh-TW" altLang="en-US"/>
          </a:p>
        </p:txBody>
      </p:sp>
    </p:spTree>
    <p:extLst>
      <p:ext uri="{BB962C8B-B14F-4D97-AF65-F5344CB8AC3E}">
        <p14:creationId xmlns:p14="http://schemas.microsoft.com/office/powerpoint/2010/main" val="16496910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F3FA8BDF-D7C4-4255-8F53-62CAF03DFB6A}" type="datetimeFigureOut">
              <a:rPr lang="zh-TW" altLang="en-US"/>
              <a:pPr>
                <a:defRPr/>
              </a:pPr>
              <a:t>2018/8/9</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7E34CBE5-81BE-4E30-9C1B-092039981AB0}" type="slidenum">
              <a:rPr lang="zh-TW" altLang="en-US"/>
              <a:pPr>
                <a:defRPr/>
              </a:pPr>
              <a:t>‹#›</a:t>
            </a:fld>
            <a:endParaRPr lang="zh-TW" altLang="en-US"/>
          </a:p>
        </p:txBody>
      </p:sp>
    </p:spTree>
    <p:extLst>
      <p:ext uri="{BB962C8B-B14F-4D97-AF65-F5344CB8AC3E}">
        <p14:creationId xmlns:p14="http://schemas.microsoft.com/office/powerpoint/2010/main" val="5375205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lvl1pPr>
              <a:defRPr/>
            </a:lvl1pPr>
          </a:lstStyle>
          <a:p>
            <a:pPr>
              <a:defRPr/>
            </a:pPr>
            <a:fld id="{B69207BC-DB1B-4460-A9D1-49548B0022D6}" type="datetimeFigureOut">
              <a:rPr lang="zh-TW" altLang="en-US"/>
              <a:pPr>
                <a:defRPr/>
              </a:pPr>
              <a:t>2018/8/9</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464482D6-38B2-4CA7-BF52-FF0A2CC4BB37}" type="slidenum">
              <a:rPr lang="zh-TW" altLang="en-US"/>
              <a:pPr>
                <a:defRPr/>
              </a:pPr>
              <a:t>‹#›</a:t>
            </a:fld>
            <a:endParaRPr lang="zh-TW" altLang="en-US"/>
          </a:p>
        </p:txBody>
      </p:sp>
    </p:spTree>
    <p:extLst>
      <p:ext uri="{BB962C8B-B14F-4D97-AF65-F5344CB8AC3E}">
        <p14:creationId xmlns:p14="http://schemas.microsoft.com/office/powerpoint/2010/main" val="12027694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3AAFE512-577E-427A-A591-F6C139F06017}" type="datetimeFigureOut">
              <a:rPr lang="zh-TW" altLang="en-US"/>
              <a:pPr>
                <a:defRPr/>
              </a:pPr>
              <a:t>2018/8/9</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18CCE206-0AA6-4186-A39F-FFFE21494EA8}" type="slidenum">
              <a:rPr lang="zh-TW" altLang="en-US"/>
              <a:pPr>
                <a:defRPr/>
              </a:pPr>
              <a:t>‹#›</a:t>
            </a:fld>
            <a:endParaRPr lang="zh-TW" altLang="en-US"/>
          </a:p>
        </p:txBody>
      </p:sp>
    </p:spTree>
    <p:extLst>
      <p:ext uri="{BB962C8B-B14F-4D97-AF65-F5344CB8AC3E}">
        <p14:creationId xmlns:p14="http://schemas.microsoft.com/office/powerpoint/2010/main" val="28020022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6E8D48CE-D7EB-4022-9ACA-4FD63102CE53}" type="datetimeFigureOut">
              <a:rPr lang="zh-TW" altLang="en-US"/>
              <a:pPr>
                <a:defRPr/>
              </a:pPr>
              <a:t>2018/8/9</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E6C4D9C4-3117-48A1-9138-A9BBBA126944}" type="slidenum">
              <a:rPr lang="zh-TW" altLang="en-US"/>
              <a:pPr>
                <a:defRPr/>
              </a:pPr>
              <a:t>‹#›</a:t>
            </a:fld>
            <a:endParaRPr lang="zh-TW" altLang="en-US"/>
          </a:p>
        </p:txBody>
      </p:sp>
    </p:spTree>
    <p:extLst>
      <p:ext uri="{BB962C8B-B14F-4D97-AF65-F5344CB8AC3E}">
        <p14:creationId xmlns:p14="http://schemas.microsoft.com/office/powerpoint/2010/main" val="22193492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3"/>
          <p:cNvSpPr>
            <a:spLocks noGrp="1"/>
          </p:cNvSpPr>
          <p:nvPr>
            <p:ph type="dt" sz="half" idx="10"/>
          </p:nvPr>
        </p:nvSpPr>
        <p:spPr/>
        <p:txBody>
          <a:bodyPr/>
          <a:lstStyle>
            <a:lvl1pPr>
              <a:defRPr/>
            </a:lvl1pPr>
          </a:lstStyle>
          <a:p>
            <a:pPr>
              <a:defRPr/>
            </a:pPr>
            <a:fld id="{B243666B-92CB-40B9-976F-20F9F1340687}" type="datetimeFigureOut">
              <a:rPr lang="zh-TW" altLang="en-US"/>
              <a:pPr>
                <a:defRPr/>
              </a:pPr>
              <a:t>2018/8/9</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C98AA4F4-C050-4C87-9BFA-FD6B372EF227}" type="slidenum">
              <a:rPr lang="zh-TW" altLang="en-US"/>
              <a:pPr>
                <a:defRPr/>
              </a:pPr>
              <a:t>‹#›</a:t>
            </a:fld>
            <a:endParaRPr lang="zh-TW" altLang="en-US"/>
          </a:p>
        </p:txBody>
      </p:sp>
    </p:spTree>
    <p:extLst>
      <p:ext uri="{BB962C8B-B14F-4D97-AF65-F5344CB8AC3E}">
        <p14:creationId xmlns:p14="http://schemas.microsoft.com/office/powerpoint/2010/main" val="3822409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3"/>
          <p:cNvSpPr>
            <a:spLocks noGrp="1"/>
          </p:cNvSpPr>
          <p:nvPr>
            <p:ph type="dt" sz="half" idx="10"/>
          </p:nvPr>
        </p:nvSpPr>
        <p:spPr/>
        <p:txBody>
          <a:bodyPr/>
          <a:lstStyle>
            <a:lvl1pPr>
              <a:defRPr/>
            </a:lvl1pPr>
          </a:lstStyle>
          <a:p>
            <a:pPr>
              <a:defRPr/>
            </a:pPr>
            <a:fld id="{3FB4FB93-01B7-4DF3-8AB6-3C73ABE5E8DE}" type="datetimeFigureOut">
              <a:rPr lang="zh-TW" altLang="en-US"/>
              <a:pPr>
                <a:defRPr/>
              </a:pPr>
              <a:t>2018/8/9</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0C749596-C177-4B79-8CA3-D6883FDD2DDA}" type="slidenum">
              <a:rPr lang="zh-TW" altLang="en-US"/>
              <a:pPr>
                <a:defRPr/>
              </a:pPr>
              <a:t>‹#›</a:t>
            </a:fld>
            <a:endParaRPr lang="zh-TW" altLang="en-US"/>
          </a:p>
        </p:txBody>
      </p:sp>
    </p:spTree>
    <p:extLst>
      <p:ext uri="{BB962C8B-B14F-4D97-AF65-F5344CB8AC3E}">
        <p14:creationId xmlns:p14="http://schemas.microsoft.com/office/powerpoint/2010/main" val="18536365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3"/>
          <p:cNvSpPr>
            <a:spLocks noGrp="1"/>
          </p:cNvSpPr>
          <p:nvPr>
            <p:ph type="dt" sz="half" idx="10"/>
          </p:nvPr>
        </p:nvSpPr>
        <p:spPr/>
        <p:txBody>
          <a:bodyPr/>
          <a:lstStyle>
            <a:lvl1pPr>
              <a:defRPr/>
            </a:lvl1pPr>
          </a:lstStyle>
          <a:p>
            <a:pPr>
              <a:defRPr/>
            </a:pPr>
            <a:fld id="{892718A6-9F1F-4177-B08F-C4A1D47B595F}" type="datetimeFigureOut">
              <a:rPr lang="zh-TW" altLang="en-US"/>
              <a:pPr>
                <a:defRPr/>
              </a:pPr>
              <a:t>2018/8/9</a:t>
            </a:fld>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p:cNvSpPr>
            <a:spLocks noGrp="1"/>
          </p:cNvSpPr>
          <p:nvPr>
            <p:ph type="sldNum" sz="quarter" idx="12"/>
          </p:nvPr>
        </p:nvSpPr>
        <p:spPr/>
        <p:txBody>
          <a:bodyPr/>
          <a:lstStyle>
            <a:lvl1pPr>
              <a:defRPr/>
            </a:lvl1pPr>
          </a:lstStyle>
          <a:p>
            <a:pPr>
              <a:defRPr/>
            </a:pPr>
            <a:fld id="{902C5970-B188-4F0F-9E8D-69B902BB769A}" type="slidenum">
              <a:rPr lang="zh-TW" altLang="en-US"/>
              <a:pPr>
                <a:defRPr/>
              </a:pPr>
              <a:t>‹#›</a:t>
            </a:fld>
            <a:endParaRPr lang="zh-TW" altLang="en-US"/>
          </a:p>
        </p:txBody>
      </p:sp>
    </p:spTree>
    <p:extLst>
      <p:ext uri="{BB962C8B-B14F-4D97-AF65-F5344CB8AC3E}">
        <p14:creationId xmlns:p14="http://schemas.microsoft.com/office/powerpoint/2010/main" val="40526225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3"/>
          <p:cNvSpPr>
            <a:spLocks noGrp="1"/>
          </p:cNvSpPr>
          <p:nvPr>
            <p:ph type="dt" sz="half" idx="10"/>
          </p:nvPr>
        </p:nvSpPr>
        <p:spPr/>
        <p:txBody>
          <a:bodyPr/>
          <a:lstStyle>
            <a:lvl1pPr>
              <a:defRPr/>
            </a:lvl1pPr>
          </a:lstStyle>
          <a:p>
            <a:pPr>
              <a:defRPr/>
            </a:pPr>
            <a:fld id="{2640C400-BE6F-40A8-823B-144BB9B02AEE}" type="datetimeFigureOut">
              <a:rPr lang="zh-TW" altLang="en-US"/>
              <a:pPr>
                <a:defRPr/>
              </a:pPr>
              <a:t>2018/8/9</a:t>
            </a:fld>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C0C3DC32-EACE-40DA-8076-C20D4D1B4899}" type="slidenum">
              <a:rPr lang="zh-TW" altLang="en-US"/>
              <a:pPr>
                <a:defRPr/>
              </a:pPr>
              <a:t>‹#›</a:t>
            </a:fld>
            <a:endParaRPr lang="zh-TW" altLang="en-US"/>
          </a:p>
        </p:txBody>
      </p:sp>
    </p:spTree>
    <p:extLst>
      <p:ext uri="{BB962C8B-B14F-4D97-AF65-F5344CB8AC3E}">
        <p14:creationId xmlns:p14="http://schemas.microsoft.com/office/powerpoint/2010/main" val="36698606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1F74C574-804C-4184-963B-46405A8DEB10}" type="datetimeFigureOut">
              <a:rPr lang="zh-TW" altLang="en-US"/>
              <a:pPr>
                <a:defRPr/>
              </a:pPr>
              <a:t>2018/8/9</a:t>
            </a:fld>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pPr>
              <a:defRPr/>
            </a:pPr>
            <a:fld id="{97F7F2E5-CF61-43CA-A953-B7DB15BD9B70}" type="slidenum">
              <a:rPr lang="zh-TW" altLang="en-US"/>
              <a:pPr>
                <a:defRPr/>
              </a:pPr>
              <a:t>‹#›</a:t>
            </a:fld>
            <a:endParaRPr lang="zh-TW" altLang="en-US"/>
          </a:p>
        </p:txBody>
      </p:sp>
    </p:spTree>
    <p:extLst>
      <p:ext uri="{BB962C8B-B14F-4D97-AF65-F5344CB8AC3E}">
        <p14:creationId xmlns:p14="http://schemas.microsoft.com/office/powerpoint/2010/main" val="2592194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2E27A3B2-3299-44CC-8A85-9DB0C6C8F9D8}" type="datetimeFigureOut">
              <a:rPr lang="zh-TW" altLang="en-US"/>
              <a:pPr>
                <a:defRPr/>
              </a:pPr>
              <a:t>2018/8/9</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95660A0D-04EE-4875-B079-BE5A8C0E3F63}" type="slidenum">
              <a:rPr lang="zh-TW" altLang="en-US"/>
              <a:pPr>
                <a:defRPr/>
              </a:pPr>
              <a:t>‹#›</a:t>
            </a:fld>
            <a:endParaRPr lang="zh-TW" altLang="en-US"/>
          </a:p>
        </p:txBody>
      </p:sp>
    </p:spTree>
    <p:extLst>
      <p:ext uri="{BB962C8B-B14F-4D97-AF65-F5344CB8AC3E}">
        <p14:creationId xmlns:p14="http://schemas.microsoft.com/office/powerpoint/2010/main" val="18202094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7F390BE0-1295-49B4-BCEA-5ABE84F730CA}" type="datetimeFigureOut">
              <a:rPr lang="zh-TW" altLang="en-US"/>
              <a:pPr>
                <a:defRPr/>
              </a:pPr>
              <a:t>2018/8/9</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B7AEFC31-4685-4DAA-9CF8-3617DA8AB7B8}" type="slidenum">
              <a:rPr lang="zh-TW" altLang="en-US"/>
              <a:pPr>
                <a:defRPr/>
              </a:pPr>
              <a:t>‹#›</a:t>
            </a:fld>
            <a:endParaRPr lang="zh-TW" altLang="en-US"/>
          </a:p>
        </p:txBody>
      </p:sp>
    </p:spTree>
    <p:extLst>
      <p:ext uri="{BB962C8B-B14F-4D97-AF65-F5344CB8AC3E}">
        <p14:creationId xmlns:p14="http://schemas.microsoft.com/office/powerpoint/2010/main" val="26718692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CD770E2C-EFD1-4F65-BD9B-0D15A0EB0098}" type="datetimeFigureOut">
              <a:rPr lang="zh-TW" altLang="en-US"/>
              <a:pPr>
                <a:defRPr/>
              </a:pPr>
              <a:t>2018/8/9</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4D1E465D-90C3-4D57-A55D-6D9BFAB3A9EA}" type="slidenum">
              <a:rPr lang="zh-TW" altLang="en-US"/>
              <a:pPr>
                <a:defRPr/>
              </a:pPr>
              <a:t>‹#›</a:t>
            </a:fld>
            <a:endParaRPr lang="zh-TW" altLang="en-US"/>
          </a:p>
        </p:txBody>
      </p:sp>
    </p:spTree>
    <p:extLst>
      <p:ext uri="{BB962C8B-B14F-4D97-AF65-F5344CB8AC3E}">
        <p14:creationId xmlns:p14="http://schemas.microsoft.com/office/powerpoint/2010/main" val="351738814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F0E97D3E-217A-43DB-BA97-26909D1AEBBD}" type="datetimeFigureOut">
              <a:rPr lang="zh-TW" altLang="en-US"/>
              <a:pPr>
                <a:defRPr/>
              </a:pPr>
              <a:t>2018/8/9</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0F6291D1-2A65-45E8-B9D9-34992897E2D6}" type="slidenum">
              <a:rPr lang="zh-TW" altLang="en-US"/>
              <a:pPr>
                <a:defRPr/>
              </a:pPr>
              <a:t>‹#›</a:t>
            </a:fld>
            <a:endParaRPr lang="zh-TW" altLang="en-US"/>
          </a:p>
        </p:txBody>
      </p:sp>
    </p:spTree>
    <p:extLst>
      <p:ext uri="{BB962C8B-B14F-4D97-AF65-F5344CB8AC3E}">
        <p14:creationId xmlns:p14="http://schemas.microsoft.com/office/powerpoint/2010/main" val="2403787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3"/>
          <p:cNvSpPr>
            <a:spLocks noGrp="1"/>
          </p:cNvSpPr>
          <p:nvPr>
            <p:ph type="dt" sz="half" idx="10"/>
          </p:nvPr>
        </p:nvSpPr>
        <p:spPr/>
        <p:txBody>
          <a:bodyPr/>
          <a:lstStyle>
            <a:lvl1pPr>
              <a:defRPr/>
            </a:lvl1pPr>
          </a:lstStyle>
          <a:p>
            <a:pPr>
              <a:defRPr/>
            </a:pPr>
            <a:fld id="{FCBDD536-5DCB-4875-9F98-0B4CCA532F58}" type="datetimeFigureOut">
              <a:rPr lang="zh-TW" altLang="en-US"/>
              <a:pPr>
                <a:defRPr/>
              </a:pPr>
              <a:t>2018/8/9</a:t>
            </a:fld>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p:cNvSpPr>
            <a:spLocks noGrp="1"/>
          </p:cNvSpPr>
          <p:nvPr>
            <p:ph type="sldNum" sz="quarter" idx="12"/>
          </p:nvPr>
        </p:nvSpPr>
        <p:spPr/>
        <p:txBody>
          <a:bodyPr/>
          <a:lstStyle>
            <a:lvl1pPr>
              <a:defRPr/>
            </a:lvl1pPr>
          </a:lstStyle>
          <a:p>
            <a:pPr>
              <a:defRPr/>
            </a:pPr>
            <a:fld id="{DE96E802-513C-4FF9-891E-FD7FB4BEA6A5}" type="slidenum">
              <a:rPr lang="zh-TW" altLang="en-US"/>
              <a:pPr>
                <a:defRPr/>
              </a:pPr>
              <a:t>‹#›</a:t>
            </a:fld>
            <a:endParaRPr lang="zh-TW" altLang="en-US"/>
          </a:p>
        </p:txBody>
      </p:sp>
    </p:spTree>
    <p:extLst>
      <p:ext uri="{BB962C8B-B14F-4D97-AF65-F5344CB8AC3E}">
        <p14:creationId xmlns:p14="http://schemas.microsoft.com/office/powerpoint/2010/main" val="3328247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3"/>
          <p:cNvSpPr>
            <a:spLocks noGrp="1"/>
          </p:cNvSpPr>
          <p:nvPr>
            <p:ph type="dt" sz="half" idx="10"/>
          </p:nvPr>
        </p:nvSpPr>
        <p:spPr/>
        <p:txBody>
          <a:bodyPr/>
          <a:lstStyle>
            <a:lvl1pPr>
              <a:defRPr/>
            </a:lvl1pPr>
          </a:lstStyle>
          <a:p>
            <a:pPr>
              <a:defRPr/>
            </a:pPr>
            <a:fld id="{EDCB2BA2-111A-4EDF-8D75-D56B34E20FFA}" type="datetimeFigureOut">
              <a:rPr lang="zh-TW" altLang="en-US"/>
              <a:pPr>
                <a:defRPr/>
              </a:pPr>
              <a:t>2018/8/9</a:t>
            </a:fld>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4FE5A109-2899-44A0-8DBC-4343ED63F6FC}" type="slidenum">
              <a:rPr lang="zh-TW" altLang="en-US"/>
              <a:pPr>
                <a:defRPr/>
              </a:pPr>
              <a:t>‹#›</a:t>
            </a:fld>
            <a:endParaRPr lang="zh-TW" altLang="en-US"/>
          </a:p>
        </p:txBody>
      </p:sp>
    </p:spTree>
    <p:extLst>
      <p:ext uri="{BB962C8B-B14F-4D97-AF65-F5344CB8AC3E}">
        <p14:creationId xmlns:p14="http://schemas.microsoft.com/office/powerpoint/2010/main" val="3179730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0282811E-F21F-499E-BA19-28CC268FD585}" type="datetimeFigureOut">
              <a:rPr lang="zh-TW" altLang="en-US"/>
              <a:pPr>
                <a:defRPr/>
              </a:pPr>
              <a:t>2018/8/9</a:t>
            </a:fld>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pPr>
              <a:defRPr/>
            </a:pPr>
            <a:fld id="{BE7A1D98-CD0E-4EB5-8AE5-CFD07D3F3433}" type="slidenum">
              <a:rPr lang="zh-TW" altLang="en-US"/>
              <a:pPr>
                <a:defRPr/>
              </a:pPr>
              <a:t>‹#›</a:t>
            </a:fld>
            <a:endParaRPr lang="zh-TW" altLang="en-US"/>
          </a:p>
        </p:txBody>
      </p:sp>
    </p:spTree>
    <p:extLst>
      <p:ext uri="{BB962C8B-B14F-4D97-AF65-F5344CB8AC3E}">
        <p14:creationId xmlns:p14="http://schemas.microsoft.com/office/powerpoint/2010/main" val="2764877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1862A676-1469-4B81-8273-AB0E4CAB73E8}" type="datetimeFigureOut">
              <a:rPr lang="zh-TW" altLang="en-US"/>
              <a:pPr>
                <a:defRPr/>
              </a:pPr>
              <a:t>2018/8/9</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346188F7-6FE3-47AD-A57F-84ABF3E23B2F}" type="slidenum">
              <a:rPr lang="zh-TW" altLang="en-US"/>
              <a:pPr>
                <a:defRPr/>
              </a:pPr>
              <a:t>‹#›</a:t>
            </a:fld>
            <a:endParaRPr lang="zh-TW" altLang="en-US"/>
          </a:p>
        </p:txBody>
      </p:sp>
    </p:spTree>
    <p:extLst>
      <p:ext uri="{BB962C8B-B14F-4D97-AF65-F5344CB8AC3E}">
        <p14:creationId xmlns:p14="http://schemas.microsoft.com/office/powerpoint/2010/main" val="3289634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40ACA560-00CC-4DBC-B190-D227757DD85E}" type="datetimeFigureOut">
              <a:rPr lang="zh-TW" altLang="en-US"/>
              <a:pPr>
                <a:defRPr/>
              </a:pPr>
              <a:t>2018/8/9</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D76B97BF-460A-4D08-A0CB-484138129704}" type="slidenum">
              <a:rPr lang="zh-TW" altLang="en-US"/>
              <a:pPr>
                <a:defRPr/>
              </a:pPr>
              <a:t>‹#›</a:t>
            </a:fld>
            <a:endParaRPr lang="zh-TW" altLang="en-US"/>
          </a:p>
        </p:txBody>
      </p:sp>
    </p:spTree>
    <p:extLst>
      <p:ext uri="{BB962C8B-B14F-4D97-AF65-F5344CB8AC3E}">
        <p14:creationId xmlns:p14="http://schemas.microsoft.com/office/powerpoint/2010/main" val="1398807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3.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標題版面配置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3075" name="文字版面配置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21FC980C-8A26-4FF0-BA5E-39C0CE9EBD57}" type="datetimeFigureOut">
              <a:rPr lang="zh-TW" altLang="en-US"/>
              <a:pPr>
                <a:defRPr/>
              </a:pPr>
              <a:t>2018/8/9</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DA98FEE-6055-4BB5-9C91-7BAE7C75EA91}"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4519" r:id="rId1"/>
    <p:sldLayoutId id="2147484520" r:id="rId2"/>
    <p:sldLayoutId id="2147484521" r:id="rId3"/>
    <p:sldLayoutId id="2147484522" r:id="rId4"/>
    <p:sldLayoutId id="2147484523" r:id="rId5"/>
    <p:sldLayoutId id="2147484524" r:id="rId6"/>
    <p:sldLayoutId id="2147484525" r:id="rId7"/>
    <p:sldLayoutId id="2147484526" r:id="rId8"/>
    <p:sldLayoutId id="2147484527" r:id="rId9"/>
    <p:sldLayoutId id="2147484528" r:id="rId10"/>
    <p:sldLayoutId id="214748452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24387" name="Rectangle 3"/>
          <p:cNvSpPr>
            <a:spLocks noChangeArrowheads="1"/>
          </p:cNvSpPr>
          <p:nvPr/>
        </p:nvSpPr>
        <p:spPr bwMode="auto">
          <a:xfrm>
            <a:off x="762000" y="1905000"/>
            <a:ext cx="7620000" cy="4114800"/>
          </a:xfrm>
          <a:prstGeom prst="rect">
            <a:avLst/>
          </a:prstGeom>
          <a:noFill/>
          <a:ln w="9525">
            <a:noFill/>
            <a:miter lim="800000"/>
            <a:headEnd/>
            <a:tailEnd/>
          </a:ln>
          <a:effectLst/>
        </p:spPr>
        <p:txBody>
          <a:bodyPr/>
          <a:lstStyle/>
          <a:p>
            <a:pPr marL="342900" indent="-342900" algn="l" eaLnBrk="1" hangingPunct="1">
              <a:lnSpc>
                <a:spcPct val="130000"/>
              </a:lnSpc>
              <a:spcBef>
                <a:spcPct val="20000"/>
              </a:spcBef>
              <a:buFontTx/>
              <a:buChar char="•"/>
              <a:defRPr/>
            </a:pPr>
            <a:endParaRPr kumimoji="1" lang="en-US" altLang="zh-TW" sz="3200" b="0">
              <a:latin typeface="標楷體" pitchFamily="65" charset="-120"/>
            </a:endParaRPr>
          </a:p>
          <a:p>
            <a:pPr marL="742950" lvl="1" indent="-285750" algn="l" eaLnBrk="1" hangingPunct="1">
              <a:lnSpc>
                <a:spcPct val="130000"/>
              </a:lnSpc>
              <a:spcBef>
                <a:spcPct val="20000"/>
              </a:spcBef>
              <a:buFontTx/>
              <a:buChar char="–"/>
              <a:defRPr/>
            </a:pPr>
            <a:endParaRPr kumimoji="1" lang="en-US" altLang="zh-TW" sz="2800" b="0">
              <a:latin typeface="標楷體" pitchFamily="65" charset="-120"/>
            </a:endParaRPr>
          </a:p>
          <a:p>
            <a:pPr marL="742950" lvl="1" indent="-285750" algn="l" eaLnBrk="1" hangingPunct="1">
              <a:lnSpc>
                <a:spcPct val="130000"/>
              </a:lnSpc>
              <a:spcBef>
                <a:spcPct val="20000"/>
              </a:spcBef>
              <a:defRPr/>
            </a:pPr>
            <a:endParaRPr kumimoji="1" lang="en-US" altLang="zh-TW" sz="2800" b="0">
              <a:latin typeface="標楷體" pitchFamily="65" charset="-120"/>
            </a:endParaRPr>
          </a:p>
        </p:txBody>
      </p:sp>
      <p:pic>
        <p:nvPicPr>
          <p:cNvPr id="4099" name="Picture 8" descr="TDCC_臺灣集中保管結算所-72dpi"/>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6877050" y="6396038"/>
            <a:ext cx="1981200"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4393" name="Rectangle 9"/>
          <p:cNvSpPr>
            <a:spLocks noChangeArrowheads="1"/>
          </p:cNvSpPr>
          <p:nvPr userDrawn="1"/>
        </p:nvSpPr>
        <p:spPr bwMode="auto">
          <a:xfrm>
            <a:off x="762000" y="1905000"/>
            <a:ext cx="7620000" cy="4114800"/>
          </a:xfrm>
          <a:prstGeom prst="rect">
            <a:avLst/>
          </a:prstGeom>
          <a:noFill/>
          <a:ln w="9525">
            <a:noFill/>
            <a:miter lim="800000"/>
            <a:headEnd/>
            <a:tailEnd/>
          </a:ln>
          <a:effectLst/>
        </p:spPr>
        <p:txBody>
          <a:bodyPr/>
          <a:lstStyle/>
          <a:p>
            <a:pPr marL="342900" indent="-342900" algn="l" eaLnBrk="1" hangingPunct="1">
              <a:lnSpc>
                <a:spcPct val="130000"/>
              </a:lnSpc>
              <a:spcBef>
                <a:spcPct val="20000"/>
              </a:spcBef>
              <a:buFontTx/>
              <a:buChar char="•"/>
              <a:defRPr/>
            </a:pPr>
            <a:endParaRPr kumimoji="1" lang="en-US" altLang="zh-TW" sz="3200" b="0">
              <a:latin typeface="標楷體" pitchFamily="65" charset="-120"/>
            </a:endParaRPr>
          </a:p>
          <a:p>
            <a:pPr marL="742950" lvl="1" indent="-285750" algn="l" eaLnBrk="1" hangingPunct="1">
              <a:lnSpc>
                <a:spcPct val="130000"/>
              </a:lnSpc>
              <a:spcBef>
                <a:spcPct val="20000"/>
              </a:spcBef>
              <a:buFontTx/>
              <a:buChar char="–"/>
              <a:defRPr/>
            </a:pPr>
            <a:endParaRPr kumimoji="1" lang="en-US" altLang="zh-TW" sz="2800" b="0">
              <a:latin typeface="標楷體" pitchFamily="65" charset="-120"/>
            </a:endParaRPr>
          </a:p>
          <a:p>
            <a:pPr marL="742950" lvl="1" indent="-285750" algn="l" eaLnBrk="1" hangingPunct="1">
              <a:lnSpc>
                <a:spcPct val="130000"/>
              </a:lnSpc>
              <a:spcBef>
                <a:spcPct val="20000"/>
              </a:spcBef>
              <a:defRPr/>
            </a:pPr>
            <a:endParaRPr kumimoji="1" lang="en-US" altLang="zh-TW" sz="2800" b="0">
              <a:latin typeface="標楷體" pitchFamily="65" charset="-120"/>
            </a:endParaRPr>
          </a:p>
        </p:txBody>
      </p:sp>
      <p:sp>
        <p:nvSpPr>
          <p:cNvPr id="4101" name="Rectangle 10"/>
          <p:cNvSpPr>
            <a:spLocks noGrp="1" noChangeArrowheads="1"/>
          </p:cNvSpPr>
          <p:nvPr>
            <p:ph type="body" idx="1"/>
          </p:nvPr>
        </p:nvSpPr>
        <p:spPr bwMode="auto">
          <a:xfrm>
            <a:off x="533400" y="914400"/>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424395" name="Rectangle 11"/>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kumimoji="1" sz="1400" b="0">
                <a:ea typeface="新細明體" pitchFamily="18" charset="-120"/>
              </a:defRPr>
            </a:lvl1pPr>
          </a:lstStyle>
          <a:p>
            <a:pPr>
              <a:defRPr/>
            </a:pPr>
            <a:endParaRPr lang="en-US" altLang="zh-TW"/>
          </a:p>
        </p:txBody>
      </p:sp>
      <p:sp>
        <p:nvSpPr>
          <p:cNvPr id="1424396" name="Rectangle 12"/>
          <p:cNvSpPr>
            <a:spLocks noGrp="1" noChangeArrowheads="1"/>
          </p:cNvSpPr>
          <p:nvPr>
            <p:ph type="ftr" sz="quarter" idx="3"/>
          </p:nvPr>
        </p:nvSpPr>
        <p:spPr bwMode="auto">
          <a:xfrm>
            <a:off x="3276600" y="6400800"/>
            <a:ext cx="2895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kumimoji="1" sz="1400" b="0">
                <a:ea typeface="新細明體" pitchFamily="18" charset="-120"/>
              </a:defRPr>
            </a:lvl1pPr>
          </a:lstStyle>
          <a:p>
            <a:pPr>
              <a:defRPr/>
            </a:pPr>
            <a:endParaRPr lang="en-US" altLang="zh-TW"/>
          </a:p>
        </p:txBody>
      </p:sp>
      <p:sp>
        <p:nvSpPr>
          <p:cNvPr id="1424397" name="Rectangle 13"/>
          <p:cNvSpPr>
            <a:spLocks noChangeArrowheads="1"/>
          </p:cNvSpPr>
          <p:nvPr/>
        </p:nvSpPr>
        <p:spPr bwMode="auto">
          <a:xfrm>
            <a:off x="7239000" y="6453188"/>
            <a:ext cx="1905000" cy="404812"/>
          </a:xfrm>
          <a:prstGeom prst="rect">
            <a:avLst/>
          </a:prstGeom>
          <a:noFill/>
          <a:ln w="9525">
            <a:noFill/>
            <a:miter lim="800000"/>
            <a:headEnd/>
            <a:tailEnd/>
          </a:ln>
          <a:effectLst/>
        </p:spPr>
        <p:txBody>
          <a:bodyPr/>
          <a:lstStyle/>
          <a:p>
            <a:pPr algn="r" eaLnBrk="1" hangingPunct="1">
              <a:defRPr/>
            </a:pPr>
            <a:fld id="{ABCE045A-8ACA-470A-B268-7467B7D5D63D}" type="slidenum">
              <a:rPr kumimoji="1" lang="en-US" altLang="zh-TW" sz="1400" b="0">
                <a:ea typeface="新細明體" pitchFamily="18" charset="-120"/>
              </a:rPr>
              <a:pPr algn="r" eaLnBrk="1" hangingPunct="1">
                <a:defRPr/>
              </a:pPr>
              <a:t>‹#›</a:t>
            </a:fld>
            <a:endParaRPr kumimoji="1" lang="en-US" altLang="zh-TW" sz="1400" b="0">
              <a:ea typeface="新細明體" pitchFamily="18" charset="-120"/>
            </a:endParaRPr>
          </a:p>
        </p:txBody>
      </p:sp>
      <p:pic>
        <p:nvPicPr>
          <p:cNvPr id="4105" name="Picture 7"/>
          <p:cNvPicPr>
            <a:picLocks noChangeArrowheads="1"/>
          </p:cNvPicPr>
          <p:nvPr userDrawn="1"/>
        </p:nvPicPr>
        <p:blipFill>
          <a:blip r:embed="rId16" cstate="print">
            <a:lum bright="10000"/>
            <a:extLst>
              <a:ext uri="{28A0092B-C50C-407E-A947-70E740481C1C}">
                <a14:useLocalDpi xmlns:a14="http://schemas.microsoft.com/office/drawing/2010/main" val="0"/>
              </a:ext>
            </a:extLst>
          </a:blip>
          <a:srcRect/>
          <a:stretch>
            <a:fillRect/>
          </a:stretch>
        </p:blipFill>
        <p:spPr bwMode="auto">
          <a:xfrm>
            <a:off x="582613" y="882650"/>
            <a:ext cx="8064500" cy="5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63" r:id="rId1"/>
    <p:sldLayoutId id="2147484530" r:id="rId2"/>
    <p:sldLayoutId id="2147484531" r:id="rId3"/>
    <p:sldLayoutId id="2147484532" r:id="rId4"/>
    <p:sldLayoutId id="2147484533" r:id="rId5"/>
    <p:sldLayoutId id="2147484534" r:id="rId6"/>
    <p:sldLayoutId id="2147484535" r:id="rId7"/>
    <p:sldLayoutId id="2147484536" r:id="rId8"/>
    <p:sldLayoutId id="2147484537" r:id="rId9"/>
    <p:sldLayoutId id="2147484538" r:id="rId10"/>
    <p:sldLayoutId id="2147484539" r:id="rId11"/>
    <p:sldLayoutId id="2147484540" r:id="rId12"/>
    <p:sldLayoutId id="2147484564" r:id="rId13"/>
  </p:sldLayoutIdLst>
  <p:txStyles>
    <p:titleStyle>
      <a:lvl1pPr algn="l" rtl="0" eaLnBrk="0" fontAlgn="base" hangingPunct="0">
        <a:spcBef>
          <a:spcPct val="0"/>
        </a:spcBef>
        <a:spcAft>
          <a:spcPct val="0"/>
        </a:spcAft>
        <a:defRPr kumimoji="1" sz="3600">
          <a:solidFill>
            <a:schemeClr val="tx2"/>
          </a:solidFill>
          <a:latin typeface="+mj-lt"/>
          <a:ea typeface="+mj-ea"/>
          <a:cs typeface="+mj-cs"/>
        </a:defRPr>
      </a:lvl1pPr>
      <a:lvl2pPr algn="l" rtl="0" eaLnBrk="0" fontAlgn="base" hangingPunct="0">
        <a:spcBef>
          <a:spcPct val="0"/>
        </a:spcBef>
        <a:spcAft>
          <a:spcPct val="0"/>
        </a:spcAft>
        <a:defRPr kumimoji="1" sz="3600">
          <a:solidFill>
            <a:schemeClr val="tx2"/>
          </a:solidFill>
          <a:latin typeface="Times New Roman" pitchFamily="18" charset="0"/>
          <a:ea typeface="標楷體" pitchFamily="65" charset="-120"/>
        </a:defRPr>
      </a:lvl2pPr>
      <a:lvl3pPr algn="l" rtl="0" eaLnBrk="0" fontAlgn="base" hangingPunct="0">
        <a:spcBef>
          <a:spcPct val="0"/>
        </a:spcBef>
        <a:spcAft>
          <a:spcPct val="0"/>
        </a:spcAft>
        <a:defRPr kumimoji="1" sz="3600">
          <a:solidFill>
            <a:schemeClr val="tx2"/>
          </a:solidFill>
          <a:latin typeface="Times New Roman" pitchFamily="18" charset="0"/>
          <a:ea typeface="標楷體" pitchFamily="65" charset="-120"/>
        </a:defRPr>
      </a:lvl3pPr>
      <a:lvl4pPr algn="l" rtl="0" eaLnBrk="0" fontAlgn="base" hangingPunct="0">
        <a:spcBef>
          <a:spcPct val="0"/>
        </a:spcBef>
        <a:spcAft>
          <a:spcPct val="0"/>
        </a:spcAft>
        <a:defRPr kumimoji="1" sz="3600">
          <a:solidFill>
            <a:schemeClr val="tx2"/>
          </a:solidFill>
          <a:latin typeface="Times New Roman" pitchFamily="18" charset="0"/>
          <a:ea typeface="標楷體" pitchFamily="65" charset="-120"/>
        </a:defRPr>
      </a:lvl4pPr>
      <a:lvl5pPr algn="l" rtl="0" eaLnBrk="0" fontAlgn="base" hangingPunct="0">
        <a:spcBef>
          <a:spcPct val="0"/>
        </a:spcBef>
        <a:spcAft>
          <a:spcPct val="0"/>
        </a:spcAft>
        <a:defRPr kumimoji="1" sz="3600">
          <a:solidFill>
            <a:schemeClr val="tx2"/>
          </a:solidFill>
          <a:latin typeface="Times New Roman" pitchFamily="18" charset="0"/>
          <a:ea typeface="標楷體" pitchFamily="65" charset="-120"/>
        </a:defRPr>
      </a:lvl5pPr>
      <a:lvl6pPr marL="457200" algn="l" rtl="0" fontAlgn="base">
        <a:spcBef>
          <a:spcPct val="0"/>
        </a:spcBef>
        <a:spcAft>
          <a:spcPct val="0"/>
        </a:spcAft>
        <a:defRPr kumimoji="1" sz="3600">
          <a:solidFill>
            <a:schemeClr val="tx2"/>
          </a:solidFill>
          <a:latin typeface="Times New Roman" pitchFamily="18" charset="0"/>
          <a:ea typeface="標楷體" pitchFamily="65" charset="-120"/>
        </a:defRPr>
      </a:lvl6pPr>
      <a:lvl7pPr marL="914400" algn="l" rtl="0" fontAlgn="base">
        <a:spcBef>
          <a:spcPct val="0"/>
        </a:spcBef>
        <a:spcAft>
          <a:spcPct val="0"/>
        </a:spcAft>
        <a:defRPr kumimoji="1" sz="3600">
          <a:solidFill>
            <a:schemeClr val="tx2"/>
          </a:solidFill>
          <a:latin typeface="Times New Roman" pitchFamily="18" charset="0"/>
          <a:ea typeface="標楷體" pitchFamily="65" charset="-120"/>
        </a:defRPr>
      </a:lvl7pPr>
      <a:lvl8pPr marL="1371600" algn="l" rtl="0" fontAlgn="base">
        <a:spcBef>
          <a:spcPct val="0"/>
        </a:spcBef>
        <a:spcAft>
          <a:spcPct val="0"/>
        </a:spcAft>
        <a:defRPr kumimoji="1" sz="3600">
          <a:solidFill>
            <a:schemeClr val="tx2"/>
          </a:solidFill>
          <a:latin typeface="Times New Roman" pitchFamily="18" charset="0"/>
          <a:ea typeface="標楷體" pitchFamily="65" charset="-120"/>
        </a:defRPr>
      </a:lvl8pPr>
      <a:lvl9pPr marL="1828800" algn="l" rtl="0" fontAlgn="base">
        <a:spcBef>
          <a:spcPct val="0"/>
        </a:spcBef>
        <a:spcAft>
          <a:spcPct val="0"/>
        </a:spcAft>
        <a:defRPr kumimoji="1" sz="3600">
          <a:solidFill>
            <a:schemeClr val="tx2"/>
          </a:solidFill>
          <a:latin typeface="Times New Roman" pitchFamily="18" charset="0"/>
          <a:ea typeface="標楷體" pitchFamily="65" charset="-120"/>
        </a:defRPr>
      </a:lvl9pPr>
    </p:titleStyle>
    <p:bodyStyle>
      <a:lvl1pPr marL="812800" indent="-812800" algn="l" rtl="0" eaLnBrk="0" fontAlgn="base" hangingPunct="0">
        <a:lnSpc>
          <a:spcPct val="120000"/>
        </a:lnSpc>
        <a:spcBef>
          <a:spcPct val="20000"/>
        </a:spcBef>
        <a:spcAft>
          <a:spcPct val="0"/>
        </a:spcAft>
        <a:buClr>
          <a:srgbClr val="000099"/>
        </a:buClr>
        <a:buFont typeface="Wingdings" pitchFamily="2" charset="2"/>
        <a:buAutoNum type="ea1ChtPeriod"/>
        <a:defRPr kumimoji="1" sz="3200">
          <a:solidFill>
            <a:srgbClr val="000099"/>
          </a:solidFill>
          <a:latin typeface="+mn-lt"/>
          <a:ea typeface="+mn-ea"/>
          <a:cs typeface="+mn-cs"/>
        </a:defRPr>
      </a:lvl1pPr>
      <a:lvl2pPr marL="1219200" indent="-762000" algn="l" rtl="0" eaLnBrk="0" fontAlgn="base" hangingPunct="0">
        <a:lnSpc>
          <a:spcPct val="120000"/>
        </a:lnSpc>
        <a:spcBef>
          <a:spcPct val="20000"/>
        </a:spcBef>
        <a:spcAft>
          <a:spcPct val="0"/>
        </a:spcAft>
        <a:buClr>
          <a:schemeClr val="accent2"/>
        </a:buClr>
        <a:buFont typeface="Wingdings" pitchFamily="2" charset="2"/>
        <a:defRPr kumimoji="1" sz="3000">
          <a:solidFill>
            <a:schemeClr val="tx1"/>
          </a:solidFill>
          <a:latin typeface="+mn-ea"/>
          <a:ea typeface="+mn-ea"/>
        </a:defRPr>
      </a:lvl2pPr>
      <a:lvl3pPr marL="1625600" indent="-711200" algn="l" rtl="0" eaLnBrk="0" fontAlgn="base" hangingPunct="0">
        <a:lnSpc>
          <a:spcPct val="120000"/>
        </a:lnSpc>
        <a:spcBef>
          <a:spcPct val="20000"/>
        </a:spcBef>
        <a:spcAft>
          <a:spcPct val="0"/>
        </a:spcAft>
        <a:buAutoNum type="arabicPeriod"/>
        <a:defRPr kumimoji="1" sz="2800">
          <a:solidFill>
            <a:srgbClr val="000099"/>
          </a:solidFill>
          <a:latin typeface="+mn-lt"/>
          <a:ea typeface="+mn-ea"/>
        </a:defRPr>
      </a:lvl3pPr>
      <a:lvl4pPr marL="1981200" indent="-609600" algn="l" rtl="0" eaLnBrk="0" fontAlgn="base" hangingPunct="0">
        <a:lnSpc>
          <a:spcPct val="120000"/>
        </a:lnSpc>
        <a:spcBef>
          <a:spcPct val="20000"/>
        </a:spcBef>
        <a:spcAft>
          <a:spcPct val="0"/>
        </a:spcAft>
        <a:defRPr kumimoji="1" sz="2400">
          <a:solidFill>
            <a:schemeClr val="tx1"/>
          </a:solidFill>
          <a:latin typeface="+mn-ea"/>
          <a:ea typeface="+mn-ea"/>
        </a:defRPr>
      </a:lvl4pPr>
      <a:lvl5pPr marL="2438400" indent="-609600" algn="l" rtl="0" eaLnBrk="0" fontAlgn="base" hangingPunct="0">
        <a:lnSpc>
          <a:spcPct val="120000"/>
        </a:lnSpc>
        <a:spcBef>
          <a:spcPct val="20000"/>
        </a:spcBef>
        <a:spcAft>
          <a:spcPct val="0"/>
        </a:spcAft>
        <a:buAutoNum type="ea1ChtPeriod"/>
        <a:defRPr kumimoji="1" sz="2400">
          <a:solidFill>
            <a:schemeClr val="tx1"/>
          </a:solidFill>
          <a:latin typeface="+mn-lt"/>
          <a:ea typeface="+mn-ea"/>
        </a:defRPr>
      </a:lvl5pPr>
      <a:lvl6pPr marL="2895600" indent="-609600" algn="l" rtl="0" fontAlgn="base">
        <a:lnSpc>
          <a:spcPct val="120000"/>
        </a:lnSpc>
        <a:spcBef>
          <a:spcPct val="20000"/>
        </a:spcBef>
        <a:spcAft>
          <a:spcPct val="0"/>
        </a:spcAft>
        <a:buAutoNum type="ea1ChtPeriod"/>
        <a:defRPr kumimoji="1" sz="2400">
          <a:solidFill>
            <a:schemeClr val="tx1"/>
          </a:solidFill>
          <a:latin typeface="+mn-lt"/>
          <a:ea typeface="+mn-ea"/>
        </a:defRPr>
      </a:lvl6pPr>
      <a:lvl7pPr marL="3352800" indent="-609600" algn="l" rtl="0" fontAlgn="base">
        <a:lnSpc>
          <a:spcPct val="120000"/>
        </a:lnSpc>
        <a:spcBef>
          <a:spcPct val="20000"/>
        </a:spcBef>
        <a:spcAft>
          <a:spcPct val="0"/>
        </a:spcAft>
        <a:buAutoNum type="ea1ChtPeriod"/>
        <a:defRPr kumimoji="1" sz="2400">
          <a:solidFill>
            <a:schemeClr val="tx1"/>
          </a:solidFill>
          <a:latin typeface="+mn-lt"/>
          <a:ea typeface="+mn-ea"/>
        </a:defRPr>
      </a:lvl7pPr>
      <a:lvl8pPr marL="3810000" indent="-609600" algn="l" rtl="0" fontAlgn="base">
        <a:lnSpc>
          <a:spcPct val="120000"/>
        </a:lnSpc>
        <a:spcBef>
          <a:spcPct val="20000"/>
        </a:spcBef>
        <a:spcAft>
          <a:spcPct val="0"/>
        </a:spcAft>
        <a:buAutoNum type="ea1ChtPeriod"/>
        <a:defRPr kumimoji="1" sz="2400">
          <a:solidFill>
            <a:schemeClr val="tx1"/>
          </a:solidFill>
          <a:latin typeface="+mn-lt"/>
          <a:ea typeface="+mn-ea"/>
        </a:defRPr>
      </a:lvl8pPr>
      <a:lvl9pPr marL="4267200" indent="-609600" algn="l" rtl="0" fontAlgn="base">
        <a:lnSpc>
          <a:spcPct val="120000"/>
        </a:lnSpc>
        <a:spcBef>
          <a:spcPct val="20000"/>
        </a:spcBef>
        <a:spcAft>
          <a:spcPct val="0"/>
        </a:spcAft>
        <a:buAutoNum type="ea1ChtPeriod"/>
        <a:defRPr kumimoji="1" sz="24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標題版面配置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5123" name="文字版面配置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AE0521DD-378D-4217-B803-FA6BA35B3FA1}" type="datetimeFigureOut">
              <a:rPr lang="zh-TW" altLang="en-US"/>
              <a:pPr>
                <a:defRPr/>
              </a:pPr>
              <a:t>2018/8/9</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817081DB-7AD9-4B47-8F71-78A06613F739}"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4541" r:id="rId1"/>
    <p:sldLayoutId id="2147484542" r:id="rId2"/>
    <p:sldLayoutId id="2147484543" r:id="rId3"/>
    <p:sldLayoutId id="2147484544" r:id="rId4"/>
    <p:sldLayoutId id="2147484545" r:id="rId5"/>
    <p:sldLayoutId id="2147484546" r:id="rId6"/>
    <p:sldLayoutId id="2147484547" r:id="rId7"/>
    <p:sldLayoutId id="2147484548" r:id="rId8"/>
    <p:sldLayoutId id="2147484549" r:id="rId9"/>
    <p:sldLayoutId id="2147484550" r:id="rId10"/>
    <p:sldLayoutId id="214748455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標題版面配置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6147" name="文字版面配置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2A9B9ABF-BBEC-4938-9698-49A78412BD6C}" type="datetimeFigureOut">
              <a:rPr lang="zh-TW" altLang="en-US"/>
              <a:pPr>
                <a:defRPr/>
              </a:pPr>
              <a:t>2018/8/9</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7B0E811-2F74-4FB8-958A-6689D42F8F85}"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4552" r:id="rId1"/>
    <p:sldLayoutId id="2147484553" r:id="rId2"/>
    <p:sldLayoutId id="2147484554" r:id="rId3"/>
    <p:sldLayoutId id="2147484555" r:id="rId4"/>
    <p:sldLayoutId id="2147484556" r:id="rId5"/>
    <p:sldLayoutId id="2147484557" r:id="rId6"/>
    <p:sldLayoutId id="2147484558" r:id="rId7"/>
    <p:sldLayoutId id="2147484559" r:id="rId8"/>
    <p:sldLayoutId id="2147484560" r:id="rId9"/>
    <p:sldLayoutId id="2147484561" r:id="rId10"/>
    <p:sldLayoutId id="214748456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0.jpeg"/><Relationship Id="rId7" Type="http://schemas.openxmlformats.org/officeDocument/2006/relationships/image" Target="../media/image13.wmf"/><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12.gif"/><Relationship Id="rId5" Type="http://schemas.openxmlformats.org/officeDocument/2006/relationships/image" Target="../media/image9.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p:cNvSpPr>
            <a:spLocks noGrp="1"/>
          </p:cNvSpPr>
          <p:nvPr>
            <p:ph type="ctrTitle"/>
          </p:nvPr>
        </p:nvSpPr>
        <p:spPr>
          <a:xfrm>
            <a:off x="739552" y="1412776"/>
            <a:ext cx="7772400" cy="3026767"/>
          </a:xfrm>
          <a:prstGeom prst="rect">
            <a:avLst/>
          </a:prstGeom>
        </p:spPr>
        <p:txBody>
          <a:bodyPr/>
          <a:lstStyle/>
          <a:p>
            <a:pPr eaLnBrk="1" hangingPunct="1">
              <a:defRPr/>
            </a:pPr>
            <a:r>
              <a:rPr lang="zh-TW" altLang="en-US" sz="4400" b="1" dirty="0" smtClean="0">
                <a:solidFill>
                  <a:schemeClr val="tx1"/>
                </a:solidFill>
                <a:latin typeface="標楷體" pitchFamily="65" charset="-120"/>
                <a:ea typeface="標楷體" pitchFamily="65" charset="-120"/>
                <a:cs typeface="+mn-cs"/>
              </a:rPr>
              <a:t>開放式受益憑證無實體登錄</a:t>
            </a:r>
            <a:r>
              <a:rPr lang="en-US" altLang="zh-TW" sz="4400" b="1" dirty="0" smtClean="0">
                <a:solidFill>
                  <a:schemeClr val="tx1"/>
                </a:solidFill>
                <a:latin typeface="標楷體" pitchFamily="65" charset="-120"/>
                <a:ea typeface="標楷體" pitchFamily="65" charset="-120"/>
                <a:cs typeface="+mn-cs"/>
              </a:rPr>
              <a:t/>
            </a:r>
            <a:br>
              <a:rPr lang="en-US" altLang="zh-TW" sz="4400" b="1" dirty="0" smtClean="0">
                <a:solidFill>
                  <a:schemeClr val="tx1"/>
                </a:solidFill>
                <a:latin typeface="標楷體" pitchFamily="65" charset="-120"/>
                <a:ea typeface="標楷體" pitchFamily="65" charset="-120"/>
                <a:cs typeface="+mn-cs"/>
              </a:rPr>
            </a:br>
            <a:r>
              <a:rPr lang="zh-TW" altLang="en-US" sz="4400" b="1" dirty="0" smtClean="0">
                <a:solidFill>
                  <a:schemeClr val="tx1"/>
                </a:solidFill>
                <a:latin typeface="標楷體" pitchFamily="65" charset="-120"/>
                <a:ea typeface="標楷體" pitchFamily="65" charset="-120"/>
                <a:cs typeface="+mn-cs"/>
              </a:rPr>
              <a:t>電子化申請作業</a:t>
            </a:r>
            <a:r>
              <a:rPr lang="zh-TW" altLang="en-US" sz="4400" b="1" dirty="0" smtClean="0">
                <a:solidFill>
                  <a:schemeClr val="tx1"/>
                </a:solidFill>
                <a:latin typeface="標楷體" pitchFamily="65" charset="-120"/>
                <a:ea typeface="標楷體" pitchFamily="65" charset="-120"/>
                <a:cs typeface="+mn-cs"/>
              </a:rPr>
              <a:t>說明</a:t>
            </a:r>
            <a:endParaRPr lang="zh-TW" altLang="en-US" sz="4400" b="1" dirty="0" smtClean="0">
              <a:solidFill>
                <a:schemeClr val="tx1"/>
              </a:solidFill>
              <a:latin typeface="標楷體" pitchFamily="65" charset="-120"/>
              <a:ea typeface="標楷體" pitchFamily="65" charset="-120"/>
              <a:cs typeface="+mn-cs"/>
            </a:endParaRPr>
          </a:p>
        </p:txBody>
      </p:sp>
      <p:sp>
        <p:nvSpPr>
          <p:cNvPr id="6146" name="Rectangle 6"/>
          <p:cNvSpPr>
            <a:spLocks noGrp="1" noChangeArrowheads="1"/>
          </p:cNvSpPr>
          <p:nvPr>
            <p:ph type="sldNum" sz="quarter" idx="4294967295"/>
          </p:nvPr>
        </p:nvSpPr>
        <p:spPr>
          <a:xfrm>
            <a:off x="7010400" y="6486525"/>
            <a:ext cx="2133600" cy="168275"/>
          </a:xfrm>
          <a:prstGeom prst="rect">
            <a:avLst/>
          </a:prstGeom>
          <a:noFill/>
        </p:spPr>
        <p:txBody>
          <a:bodyPr/>
          <a:lstStyle/>
          <a:p>
            <a:fld id="{DEDBEF31-0EC3-4466-8081-26EC36ECB5EC}" type="slidenum">
              <a:rPr lang="en-US" altLang="zh-TW" smtClean="0"/>
              <a:pPr/>
              <a:t>1</a:t>
            </a:fld>
            <a:endParaRPr lang="en-US" altLang="zh-TW" smtClean="0"/>
          </a:p>
        </p:txBody>
      </p:sp>
      <p:sp>
        <p:nvSpPr>
          <p:cNvPr id="6" name="Rectangle 8"/>
          <p:cNvSpPr>
            <a:spLocks noGrp="1" noChangeArrowheads="1"/>
          </p:cNvSpPr>
          <p:nvPr>
            <p:ph type="subTitle" idx="1"/>
          </p:nvPr>
        </p:nvSpPr>
        <p:spPr/>
        <p:txBody>
          <a:bodyPr/>
          <a:lstStyle/>
          <a:p>
            <a:pPr eaLnBrk="1" hangingPunct="1">
              <a:spcBef>
                <a:spcPct val="0"/>
              </a:spcBef>
            </a:pPr>
            <a:r>
              <a:rPr lang="zh-TW" altLang="en-US" sz="2800" b="1" kern="1200" baseline="0" dirty="0" smtClean="0">
                <a:solidFill>
                  <a:srgbClr val="000066"/>
                </a:solidFill>
                <a:latin typeface="+mn-ea"/>
              </a:rPr>
              <a:t>基金暨國際部  基金業務組</a:t>
            </a:r>
            <a:endParaRPr lang="en-US" altLang="zh-TW" sz="2800" b="1" kern="1200" baseline="0" dirty="0" smtClean="0">
              <a:solidFill>
                <a:srgbClr val="000066"/>
              </a:solidFill>
              <a:latin typeface="+mn-ea"/>
            </a:endParaRPr>
          </a:p>
          <a:p>
            <a:pPr eaLnBrk="1" hangingPunct="1">
              <a:spcBef>
                <a:spcPct val="0"/>
              </a:spcBef>
            </a:pPr>
            <a:r>
              <a:rPr lang="en-US" altLang="zh-TW" sz="2800" b="1" kern="1200" baseline="0" dirty="0" smtClean="0">
                <a:solidFill>
                  <a:srgbClr val="000066"/>
                </a:solidFill>
                <a:latin typeface="+mn-ea"/>
              </a:rPr>
              <a:t>107</a:t>
            </a:r>
            <a:r>
              <a:rPr lang="zh-TW" altLang="en-US" sz="2800" b="1" kern="1200" baseline="0" dirty="0" smtClean="0">
                <a:solidFill>
                  <a:srgbClr val="000066"/>
                </a:solidFill>
                <a:latin typeface="+mn-ea"/>
              </a:rPr>
              <a:t>年</a:t>
            </a:r>
            <a:r>
              <a:rPr lang="en-US" altLang="zh-TW" sz="2800" b="1" kern="1200" baseline="0" dirty="0" smtClean="0">
                <a:solidFill>
                  <a:srgbClr val="000066"/>
                </a:solidFill>
                <a:latin typeface="+mn-ea"/>
              </a:rPr>
              <a:t>8</a:t>
            </a:r>
            <a:r>
              <a:rPr lang="zh-TW" altLang="en-US" sz="2800" b="1" kern="1200" baseline="0" dirty="0" smtClean="0">
                <a:solidFill>
                  <a:srgbClr val="000066"/>
                </a:solidFill>
                <a:latin typeface="+mn-ea"/>
              </a:rPr>
              <a:t>月</a:t>
            </a:r>
          </a:p>
        </p:txBody>
      </p:sp>
    </p:spTree>
    <p:extLst>
      <p:ext uri="{BB962C8B-B14F-4D97-AF65-F5344CB8AC3E}">
        <p14:creationId xmlns:p14="http://schemas.microsoft.com/office/powerpoint/2010/main" val="26845442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rotWithShape="1">
          <a:blip r:embed="rId2"/>
          <a:srcRect l="24013" t="11500" r="37006" b="4500"/>
          <a:stretch/>
        </p:blipFill>
        <p:spPr>
          <a:xfrm>
            <a:off x="3851920" y="908720"/>
            <a:ext cx="4834192" cy="5760640"/>
          </a:xfrm>
          <a:prstGeom prst="rect">
            <a:avLst/>
          </a:prstGeom>
        </p:spPr>
      </p:pic>
      <p:sp>
        <p:nvSpPr>
          <p:cNvPr id="5" name="矩形 4"/>
          <p:cNvSpPr/>
          <p:nvPr/>
        </p:nvSpPr>
        <p:spPr>
          <a:xfrm>
            <a:off x="395536" y="1052736"/>
            <a:ext cx="3384376" cy="3416320"/>
          </a:xfrm>
          <a:prstGeom prst="rect">
            <a:avLst/>
          </a:prstGeom>
        </p:spPr>
        <p:txBody>
          <a:bodyPr wrap="square">
            <a:spAutoFit/>
          </a:bodyPr>
          <a:lstStyle/>
          <a:p>
            <a:r>
              <a:rPr lang="zh-TW" altLang="en-US" sz="1600" u="sng" kern="100" spc="-100" dirty="0" smtClean="0">
                <a:cs typeface="Times New Roman" panose="02020603050405020304" pitchFamily="18" charset="0"/>
              </a:rPr>
              <a:t>發行平台作業申請書</a:t>
            </a:r>
            <a:endParaRPr lang="en-US" altLang="zh-TW" sz="1600" u="sng" kern="100" spc="-100" dirty="0">
              <a:cs typeface="Times New Roman" panose="02020603050405020304" pitchFamily="18" charset="0"/>
            </a:endParaRPr>
          </a:p>
          <a:p>
            <a:pPr algn="l"/>
            <a:endParaRPr lang="en-US" altLang="zh-TW" sz="1600" kern="100" spc="-100" dirty="0" smtClean="0">
              <a:cs typeface="Times New Roman" panose="02020603050405020304" pitchFamily="18" charset="0"/>
            </a:endParaRPr>
          </a:p>
          <a:p>
            <a:pPr algn="l"/>
            <a:r>
              <a:rPr lang="zh-TW" altLang="zh-TW" sz="1600" kern="100" spc="-100" dirty="0" smtClean="0">
                <a:solidFill>
                  <a:srgbClr val="FF0000"/>
                </a:solidFill>
                <a:cs typeface="Times New Roman" panose="02020603050405020304" pitchFamily="18" charset="0"/>
              </a:rPr>
              <a:t>□</a:t>
            </a:r>
            <a:r>
              <a:rPr lang="zh-TW" altLang="zh-TW" sz="1600" kern="100" spc="-100" dirty="0" smtClean="0">
                <a:cs typeface="Times New Roman" panose="02020603050405020304" pitchFamily="18" charset="0"/>
              </a:rPr>
              <a:t> </a:t>
            </a:r>
            <a:r>
              <a:rPr lang="zh-TW" altLang="zh-TW" sz="1600" kern="100" dirty="0">
                <a:cs typeface="Times New Roman" panose="02020603050405020304" pitchFamily="18" charset="0"/>
              </a:rPr>
              <a:t>首次連線</a:t>
            </a:r>
            <a:r>
              <a:rPr lang="zh-TW" altLang="zh-TW" sz="1600" kern="100" dirty="0" smtClean="0">
                <a:cs typeface="Times New Roman" panose="02020603050405020304" pitchFamily="18" charset="0"/>
              </a:rPr>
              <a:t>申請</a:t>
            </a:r>
            <a:endParaRPr lang="en-US" altLang="zh-TW" sz="1600" kern="100" dirty="0" smtClean="0">
              <a:cs typeface="Times New Roman" panose="02020603050405020304" pitchFamily="18" charset="0"/>
            </a:endParaRPr>
          </a:p>
          <a:p>
            <a:pPr algn="l"/>
            <a:r>
              <a:rPr lang="zh-TW" altLang="zh-TW" kern="100" dirty="0" smtClean="0">
                <a:cs typeface="Times New Roman" panose="02020603050405020304" pitchFamily="18" charset="0"/>
              </a:rPr>
              <a:t>（</a:t>
            </a:r>
            <a:r>
              <a:rPr lang="zh-TW" altLang="zh-TW" kern="100" dirty="0">
                <a:cs typeface="Times New Roman" panose="02020603050405020304" pitchFamily="18" charset="0"/>
              </a:rPr>
              <a:t>含憑證新增，</a:t>
            </a:r>
            <a:r>
              <a:rPr lang="zh-TW" altLang="zh-TW" kern="100" dirty="0">
                <a:solidFill>
                  <a:srgbClr val="FF0000"/>
                </a:solidFill>
                <a:cs typeface="Times New Roman" panose="02020603050405020304" pitchFamily="18" charset="0"/>
              </a:rPr>
              <a:t>請檢附列印之憑證資料及公司或商業登記證明文件影本加蓋原留印鑑</a:t>
            </a:r>
            <a:r>
              <a:rPr lang="zh-TW" altLang="zh-TW" kern="100" dirty="0">
                <a:cs typeface="Times New Roman" panose="02020603050405020304" pitchFamily="18" charset="0"/>
              </a:rPr>
              <a:t>） </a:t>
            </a:r>
            <a:endParaRPr lang="en-US" altLang="zh-TW" kern="100" dirty="0" smtClean="0">
              <a:cs typeface="Times New Roman" panose="02020603050405020304" pitchFamily="18" charset="0"/>
            </a:endParaRPr>
          </a:p>
          <a:p>
            <a:pPr algn="l"/>
            <a:endParaRPr lang="en-US" altLang="zh-TW" kern="100" dirty="0">
              <a:cs typeface="Times New Roman" panose="02020603050405020304" pitchFamily="18" charset="0"/>
            </a:endParaRPr>
          </a:p>
          <a:p>
            <a:pPr algn="l"/>
            <a:r>
              <a:rPr lang="en-US" altLang="zh-TW" dirty="0"/>
              <a:t>1.</a:t>
            </a:r>
            <a:r>
              <a:rPr lang="zh-TW" altLang="zh-TW" dirty="0"/>
              <a:t>作業類別：</a:t>
            </a:r>
          </a:p>
          <a:p>
            <a:pPr algn="l"/>
            <a:r>
              <a:rPr lang="zh-TW" altLang="zh-TW" dirty="0">
                <a:solidFill>
                  <a:srgbClr val="FF0000"/>
                </a:solidFill>
              </a:rPr>
              <a:t>□</a:t>
            </a:r>
            <a:r>
              <a:rPr lang="zh-TW" altLang="zh-TW" dirty="0"/>
              <a:t> 帳簿配發及無實體登錄</a:t>
            </a:r>
            <a:r>
              <a:rPr lang="zh-TW" altLang="zh-TW" dirty="0" smtClean="0"/>
              <a:t>子系統</a:t>
            </a:r>
            <a:endParaRPr lang="en-US" altLang="zh-TW" dirty="0" smtClean="0"/>
          </a:p>
          <a:p>
            <a:pPr algn="l"/>
            <a:endParaRPr lang="en-US" altLang="zh-TW" kern="100" dirty="0">
              <a:cs typeface="Times New Roman" panose="02020603050405020304" pitchFamily="18" charset="0"/>
            </a:endParaRPr>
          </a:p>
          <a:p>
            <a:pPr algn="l"/>
            <a:r>
              <a:rPr lang="en-US" altLang="zh-TW" dirty="0">
                <a:latin typeface="+mn-ea"/>
                <a:ea typeface="+mn-ea"/>
              </a:rPr>
              <a:t>2.</a:t>
            </a:r>
            <a:r>
              <a:rPr lang="zh-TW" altLang="zh-TW" dirty="0">
                <a:latin typeface="+mn-ea"/>
                <a:ea typeface="+mn-ea"/>
              </a:rPr>
              <a:t>申請單位管理員（</a:t>
            </a:r>
            <a:r>
              <a:rPr lang="en-US" altLang="zh-TW" dirty="0">
                <a:latin typeface="+mn-ea"/>
                <a:ea typeface="+mn-ea"/>
              </a:rPr>
              <a:t>ADMIN</a:t>
            </a:r>
            <a:r>
              <a:rPr lang="zh-TW" altLang="zh-TW" dirty="0">
                <a:latin typeface="+mn-ea"/>
                <a:ea typeface="+mn-ea"/>
              </a:rPr>
              <a:t>權限人員</a:t>
            </a:r>
            <a:r>
              <a:rPr lang="zh-TW" altLang="zh-TW" dirty="0" smtClean="0">
                <a:latin typeface="+mn-ea"/>
                <a:ea typeface="+mn-ea"/>
              </a:rPr>
              <a:t>）</a:t>
            </a:r>
            <a:endParaRPr lang="en-US" altLang="zh-TW" dirty="0" smtClean="0">
              <a:latin typeface="+mn-ea"/>
              <a:ea typeface="+mn-ea"/>
            </a:endParaRPr>
          </a:p>
          <a:p>
            <a:pPr algn="l"/>
            <a:r>
              <a:rPr lang="zh-TW" altLang="zh-TW" dirty="0" smtClean="0">
                <a:latin typeface="+mn-ea"/>
                <a:ea typeface="+mn-ea"/>
              </a:rPr>
              <a:t>職稱：</a:t>
            </a:r>
            <a:r>
              <a:rPr lang="zh-TW" altLang="en-US" u="sng" dirty="0" smtClean="0">
                <a:solidFill>
                  <a:srgbClr val="FF0000"/>
                </a:solidFill>
                <a:latin typeface="+mn-ea"/>
                <a:ea typeface="+mn-ea"/>
              </a:rPr>
              <a:t>基金作業主管</a:t>
            </a:r>
            <a:r>
              <a:rPr lang="en-US" altLang="zh-TW" u="sng" dirty="0" smtClean="0">
                <a:solidFill>
                  <a:srgbClr val="FF0000"/>
                </a:solidFill>
                <a:latin typeface="+mn-ea"/>
                <a:ea typeface="+mn-ea"/>
              </a:rPr>
              <a:t>              </a:t>
            </a:r>
          </a:p>
          <a:p>
            <a:pPr algn="l"/>
            <a:r>
              <a:rPr lang="zh-TW" altLang="zh-TW" dirty="0" smtClean="0">
                <a:latin typeface="+mn-ea"/>
                <a:ea typeface="+mn-ea"/>
              </a:rPr>
              <a:t>姓名：</a:t>
            </a:r>
            <a:r>
              <a:rPr lang="zh-TW" altLang="en-US" u="sng" dirty="0" smtClean="0">
                <a:solidFill>
                  <a:srgbClr val="FF0000"/>
                </a:solidFill>
                <a:latin typeface="+mn-ea"/>
                <a:ea typeface="+mn-ea"/>
              </a:rPr>
              <a:t>王大明</a:t>
            </a:r>
            <a:r>
              <a:rPr lang="zh-TW" altLang="en-US" u="sng" dirty="0" smtClean="0">
                <a:latin typeface="+mn-ea"/>
                <a:ea typeface="+mn-ea"/>
              </a:rPr>
              <a:t>    </a:t>
            </a:r>
            <a:endParaRPr lang="en-US" altLang="zh-TW" u="sng" dirty="0" smtClean="0">
              <a:latin typeface="+mn-ea"/>
              <a:ea typeface="+mn-ea"/>
            </a:endParaRPr>
          </a:p>
          <a:p>
            <a:pPr algn="l"/>
            <a:r>
              <a:rPr lang="zh-TW" altLang="en-US" u="sng" dirty="0" smtClean="0">
                <a:latin typeface="+mn-ea"/>
                <a:ea typeface="+mn-ea"/>
              </a:rPr>
              <a:t>   </a:t>
            </a:r>
            <a:r>
              <a:rPr lang="zh-TW" altLang="en-US" dirty="0" smtClean="0">
                <a:latin typeface="+mn-ea"/>
                <a:ea typeface="+mn-ea"/>
              </a:rPr>
              <a:t>    </a:t>
            </a:r>
            <a:r>
              <a:rPr lang="en-US" altLang="zh-TW" dirty="0" smtClean="0">
                <a:latin typeface="+mn-ea"/>
                <a:ea typeface="+mn-ea"/>
              </a:rPr>
              <a:t>             </a:t>
            </a:r>
            <a:r>
              <a:rPr lang="en-US" altLang="zh-TW" u="sng" dirty="0" smtClean="0">
                <a:latin typeface="+mn-ea"/>
                <a:ea typeface="+mn-ea"/>
              </a:rPr>
              <a:t> </a:t>
            </a:r>
            <a:endParaRPr lang="zh-TW" altLang="zh-TW" dirty="0">
              <a:latin typeface="+mn-ea"/>
              <a:ea typeface="+mn-ea"/>
            </a:endParaRPr>
          </a:p>
          <a:p>
            <a:pPr algn="l"/>
            <a:r>
              <a:rPr lang="en-US" altLang="zh-TW" dirty="0">
                <a:latin typeface="+mn-ea"/>
                <a:ea typeface="+mn-ea"/>
              </a:rPr>
              <a:t>3.</a:t>
            </a:r>
            <a:r>
              <a:rPr lang="zh-TW" altLang="zh-TW" dirty="0">
                <a:latin typeface="+mn-ea"/>
                <a:ea typeface="+mn-ea"/>
              </a:rPr>
              <a:t>臺網憑證資料：識別代碼（憑證序號</a:t>
            </a:r>
            <a:r>
              <a:rPr lang="zh-TW" altLang="zh-TW" dirty="0" smtClean="0">
                <a:latin typeface="+mn-ea"/>
                <a:ea typeface="+mn-ea"/>
              </a:rPr>
              <a:t>）</a:t>
            </a:r>
            <a:endParaRPr lang="en-US" altLang="zh-TW" dirty="0" smtClean="0">
              <a:latin typeface="+mn-ea"/>
              <a:ea typeface="+mn-ea"/>
            </a:endParaRPr>
          </a:p>
          <a:p>
            <a:pPr algn="l"/>
            <a:r>
              <a:rPr lang="zh-TW" altLang="en-US" u="sng" dirty="0">
                <a:solidFill>
                  <a:srgbClr val="FF0000"/>
                </a:solidFill>
                <a:latin typeface="+mn-ea"/>
                <a:ea typeface="+mn-ea"/>
              </a:rPr>
              <a:t> </a:t>
            </a:r>
            <a:r>
              <a:rPr lang="en-US" altLang="zh-TW" u="sng" dirty="0" smtClean="0">
                <a:solidFill>
                  <a:srgbClr val="FF0000"/>
                </a:solidFill>
                <a:latin typeface="+mn-ea"/>
                <a:ea typeface="+mn-ea"/>
              </a:rPr>
              <a:t>123456789-01-1001</a:t>
            </a:r>
            <a:r>
              <a:rPr lang="zh-TW" altLang="en-US" u="sng" dirty="0" smtClean="0">
                <a:solidFill>
                  <a:srgbClr val="FF0000"/>
                </a:solidFill>
                <a:latin typeface="+mn-ea"/>
                <a:ea typeface="+mn-ea"/>
              </a:rPr>
              <a:t>                   </a:t>
            </a:r>
            <a:r>
              <a:rPr lang="zh-TW" altLang="zh-TW" dirty="0" smtClean="0">
                <a:solidFill>
                  <a:srgbClr val="FF0000"/>
                </a:solidFill>
                <a:latin typeface="+mn-ea"/>
                <a:ea typeface="+mn-ea"/>
              </a:rPr>
              <a:t> </a:t>
            </a:r>
            <a:r>
              <a:rPr lang="zh-TW" altLang="zh-TW" u="sng" dirty="0">
                <a:latin typeface="+mn-ea"/>
                <a:ea typeface="+mn-ea"/>
              </a:rPr>
              <a:t>　　</a:t>
            </a:r>
            <a:r>
              <a:rPr lang="en-US" altLang="zh-TW" u="sng" dirty="0"/>
              <a:t>  </a:t>
            </a:r>
            <a:r>
              <a:rPr lang="zh-TW" altLang="zh-TW" u="sng" dirty="0"/>
              <a:t>　　</a:t>
            </a:r>
            <a:r>
              <a:rPr lang="en-US" altLang="zh-TW" u="sng" dirty="0"/>
              <a:t>             </a:t>
            </a:r>
            <a:r>
              <a:rPr lang="en-US" altLang="zh-TW" dirty="0"/>
              <a:t> </a:t>
            </a:r>
            <a:endParaRPr lang="zh-TW" altLang="zh-TW" dirty="0"/>
          </a:p>
          <a:p>
            <a:pPr algn="l"/>
            <a:endParaRPr lang="en-US" altLang="zh-TW" kern="100" dirty="0" smtClean="0">
              <a:cs typeface="Times New Roman" panose="02020603050405020304" pitchFamily="18" charset="0"/>
            </a:endParaRPr>
          </a:p>
          <a:p>
            <a:pPr algn="l"/>
            <a:endParaRPr lang="zh-TW" altLang="en-US" dirty="0"/>
          </a:p>
        </p:txBody>
      </p:sp>
      <p:sp>
        <p:nvSpPr>
          <p:cNvPr id="7" name="標題 1"/>
          <p:cNvSpPr>
            <a:spLocks noGrp="1"/>
          </p:cNvSpPr>
          <p:nvPr>
            <p:ph type="title"/>
          </p:nvPr>
        </p:nvSpPr>
        <p:spPr>
          <a:xfrm>
            <a:off x="457200" y="274638"/>
            <a:ext cx="8229600" cy="1143000"/>
          </a:xfrm>
        </p:spPr>
        <p:txBody>
          <a:bodyPr/>
          <a:lstStyle/>
          <a:p>
            <a:r>
              <a:rPr lang="zh-TW" altLang="en-US" dirty="0" smtClean="0"/>
              <a:t>參、</a:t>
            </a:r>
            <a:r>
              <a:rPr lang="zh-TW" altLang="zh-TW" dirty="0"/>
              <a:t>電子化申請</a:t>
            </a:r>
            <a:r>
              <a:rPr lang="zh-TW" altLang="zh-TW" dirty="0" smtClean="0"/>
              <a:t>作業</a:t>
            </a:r>
            <a:r>
              <a:rPr lang="zh-TW" altLang="en-US" dirty="0" smtClean="0"/>
              <a:t>內容及畫面</a:t>
            </a:r>
            <a:endParaRPr lang="zh-TW" altLang="en-US" dirty="0"/>
          </a:p>
        </p:txBody>
      </p:sp>
    </p:spTree>
    <p:extLst>
      <p:ext uri="{BB962C8B-B14F-4D97-AF65-F5344CB8AC3E}">
        <p14:creationId xmlns:p14="http://schemas.microsoft.com/office/powerpoint/2010/main" val="3879185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參、</a:t>
            </a:r>
            <a:r>
              <a:rPr lang="zh-TW" altLang="zh-TW" dirty="0"/>
              <a:t>電子化申請</a:t>
            </a:r>
            <a:r>
              <a:rPr lang="zh-TW" altLang="zh-TW" dirty="0" smtClean="0"/>
              <a:t>作業</a:t>
            </a:r>
            <a:r>
              <a:rPr lang="zh-TW" altLang="en-US" dirty="0" smtClean="0"/>
              <a:t>內容及畫面</a:t>
            </a:r>
            <a:endParaRPr lang="zh-TW" altLang="en-US" dirty="0"/>
          </a:p>
        </p:txBody>
      </p:sp>
      <p:pic>
        <p:nvPicPr>
          <p:cNvPr id="5" name="內容版面配置區 4"/>
          <p:cNvPicPr>
            <a:picLocks noGrp="1" noChangeAspect="1"/>
          </p:cNvPicPr>
          <p:nvPr>
            <p:ph idx="1"/>
          </p:nvPr>
        </p:nvPicPr>
        <p:blipFill rotWithShape="1">
          <a:blip r:embed="rId2"/>
          <a:srcRect l="23152" t="10178" r="22961" b="3908"/>
          <a:stretch/>
        </p:blipFill>
        <p:spPr>
          <a:xfrm>
            <a:off x="4355976" y="980728"/>
            <a:ext cx="3753978" cy="2818601"/>
          </a:xfrm>
          <a:prstGeom prst="rect">
            <a:avLst/>
          </a:prstGeom>
        </p:spPr>
      </p:pic>
      <p:pic>
        <p:nvPicPr>
          <p:cNvPr id="7" name="圖片 6"/>
          <p:cNvPicPr>
            <a:picLocks noChangeAspect="1"/>
          </p:cNvPicPr>
          <p:nvPr/>
        </p:nvPicPr>
        <p:blipFill rotWithShape="1">
          <a:blip r:embed="rId3"/>
          <a:srcRect l="22155" t="9389" r="20715" b="4979"/>
          <a:stretch/>
        </p:blipFill>
        <p:spPr>
          <a:xfrm>
            <a:off x="107504" y="980728"/>
            <a:ext cx="4001225" cy="4005003"/>
          </a:xfrm>
          <a:prstGeom prst="rect">
            <a:avLst/>
          </a:prstGeom>
        </p:spPr>
      </p:pic>
      <p:pic>
        <p:nvPicPr>
          <p:cNvPr id="8" name="圖片 7"/>
          <p:cNvPicPr>
            <a:picLocks noChangeAspect="1"/>
          </p:cNvPicPr>
          <p:nvPr/>
        </p:nvPicPr>
        <p:blipFill rotWithShape="1">
          <a:blip r:embed="rId4"/>
          <a:srcRect l="24406" t="10100" r="23226" b="6602"/>
          <a:stretch/>
        </p:blipFill>
        <p:spPr>
          <a:xfrm>
            <a:off x="4427984" y="3799329"/>
            <a:ext cx="3753978" cy="2746777"/>
          </a:xfrm>
          <a:prstGeom prst="rect">
            <a:avLst/>
          </a:prstGeom>
        </p:spPr>
      </p:pic>
      <p:sp>
        <p:nvSpPr>
          <p:cNvPr id="9" name="矩形 8"/>
          <p:cNvSpPr/>
          <p:nvPr/>
        </p:nvSpPr>
        <p:spPr>
          <a:xfrm>
            <a:off x="4355976" y="4077072"/>
            <a:ext cx="4197367" cy="338554"/>
          </a:xfrm>
          <a:prstGeom prst="rect">
            <a:avLst/>
          </a:prstGeom>
        </p:spPr>
        <p:txBody>
          <a:bodyPr wrap="none">
            <a:spAutoFit/>
          </a:bodyPr>
          <a:lstStyle/>
          <a:p>
            <a:r>
              <a:rPr lang="en-US" altLang="zh-TW" b="1" dirty="0">
                <a:solidFill>
                  <a:srgbClr val="FF0000"/>
                </a:solidFill>
              </a:rPr>
              <a:t>https://www.tdcc.com.tw/shcas/logon.jsp</a:t>
            </a:r>
            <a:endParaRPr lang="zh-TW" altLang="en-US" b="1" dirty="0">
              <a:solidFill>
                <a:srgbClr val="FF0000"/>
              </a:solidFill>
            </a:endParaRPr>
          </a:p>
        </p:txBody>
      </p:sp>
      <p:sp>
        <p:nvSpPr>
          <p:cNvPr id="10" name="橢圓 9"/>
          <p:cNvSpPr/>
          <p:nvPr/>
        </p:nvSpPr>
        <p:spPr bwMode="auto">
          <a:xfrm>
            <a:off x="4716016" y="2927960"/>
            <a:ext cx="2376264" cy="576064"/>
          </a:xfrm>
          <a:prstGeom prst="ellipse">
            <a:avLst/>
          </a:prstGeom>
          <a:noFill/>
          <a:ln w="28575">
            <a:solidFill>
              <a:srgbClr val="FF0000"/>
            </a:solidFill>
            <a:round/>
            <a:headEnd/>
            <a:tailEnd/>
          </a:ln>
        </p:spPr>
        <p:txBody>
          <a:bodyPr wrap="none" rtlCol="0" anchor="ctr"/>
          <a:lstStyle/>
          <a:p>
            <a:pPr algn="ctr" eaLnBrk="0" hangingPunct="0"/>
            <a:endParaRPr lang="zh-TW" altLang="en-US">
              <a:ea typeface="標楷體" pitchFamily="65" charset="-120"/>
            </a:endParaRPr>
          </a:p>
        </p:txBody>
      </p:sp>
    </p:spTree>
    <p:extLst>
      <p:ext uri="{BB962C8B-B14F-4D97-AF65-F5344CB8AC3E}">
        <p14:creationId xmlns:p14="http://schemas.microsoft.com/office/powerpoint/2010/main" val="12080918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內容版面配置區 4"/>
          <p:cNvPicPr>
            <a:picLocks noGrp="1" noChangeAspect="1"/>
          </p:cNvPicPr>
          <p:nvPr>
            <p:ph idx="1"/>
          </p:nvPr>
        </p:nvPicPr>
        <p:blipFill rotWithShape="1">
          <a:blip r:embed="rId2"/>
          <a:srcRect l="27557" t="10178" r="28200" b="35729"/>
          <a:stretch/>
        </p:blipFill>
        <p:spPr>
          <a:xfrm>
            <a:off x="389856" y="2874912"/>
            <a:ext cx="4176464" cy="2952328"/>
          </a:xfrm>
          <a:prstGeom prst="rect">
            <a:avLst/>
          </a:prstGeom>
        </p:spPr>
      </p:pic>
      <p:pic>
        <p:nvPicPr>
          <p:cNvPr id="6" name="內容版面配置區 4"/>
          <p:cNvPicPr>
            <a:picLocks noChangeAspect="1"/>
          </p:cNvPicPr>
          <p:nvPr/>
        </p:nvPicPr>
        <p:blipFill rotWithShape="1">
          <a:blip r:embed="rId3"/>
          <a:srcRect l="23268" t="11137" r="28404" b="26814"/>
          <a:stretch/>
        </p:blipFill>
        <p:spPr>
          <a:xfrm>
            <a:off x="4798368" y="2874912"/>
            <a:ext cx="3888432" cy="2952328"/>
          </a:xfrm>
          <a:prstGeom prst="rect">
            <a:avLst/>
          </a:prstGeom>
        </p:spPr>
      </p:pic>
      <p:sp>
        <p:nvSpPr>
          <p:cNvPr id="7" name="標題 1"/>
          <p:cNvSpPr>
            <a:spLocks noGrp="1"/>
          </p:cNvSpPr>
          <p:nvPr>
            <p:ph type="title"/>
          </p:nvPr>
        </p:nvSpPr>
        <p:spPr/>
        <p:txBody>
          <a:bodyPr/>
          <a:lstStyle/>
          <a:p>
            <a:r>
              <a:rPr lang="zh-TW" altLang="en-US" dirty="0" smtClean="0"/>
              <a:t>參、</a:t>
            </a:r>
            <a:r>
              <a:rPr lang="zh-TW" altLang="zh-TW" dirty="0"/>
              <a:t>電子化申請</a:t>
            </a:r>
            <a:r>
              <a:rPr lang="zh-TW" altLang="zh-TW" dirty="0" smtClean="0"/>
              <a:t>作業</a:t>
            </a:r>
            <a:r>
              <a:rPr lang="zh-TW" altLang="en-US" dirty="0" smtClean="0"/>
              <a:t>內容及畫面</a:t>
            </a:r>
            <a:endParaRPr lang="zh-TW" altLang="en-US" dirty="0"/>
          </a:p>
        </p:txBody>
      </p:sp>
      <p:sp>
        <p:nvSpPr>
          <p:cNvPr id="8" name="Text Box 7"/>
          <p:cNvSpPr txBox="1">
            <a:spLocks noChangeArrowheads="1"/>
          </p:cNvSpPr>
          <p:nvPr/>
        </p:nvSpPr>
        <p:spPr bwMode="auto">
          <a:xfrm>
            <a:off x="433670" y="1052736"/>
            <a:ext cx="8435280" cy="1523494"/>
          </a:xfrm>
          <a:prstGeom prst="rect">
            <a:avLst/>
          </a:prstGeom>
          <a:noFill/>
          <a:ln w="28575">
            <a:noFill/>
            <a:prstDash val="dashDot"/>
            <a:miter lim="800000"/>
            <a:headEnd/>
            <a:tailEnd/>
          </a:ln>
        </p:spPr>
        <p:txBody>
          <a:bodyPr wrap="square" lIns="0" tIns="0" rIns="0" bIns="0">
            <a:spAutoFit/>
          </a:bodyPr>
          <a:lstStyle/>
          <a:p>
            <a:pPr marL="271463" indent="-4763" algn="l">
              <a:spcBef>
                <a:spcPts val="600"/>
              </a:spcBef>
            </a:pPr>
            <a:r>
              <a:rPr lang="zh-TW" altLang="en-US" sz="2400" dirty="0" smtClean="0">
                <a:solidFill>
                  <a:srgbClr val="000000"/>
                </a:solidFill>
                <a:latin typeface="標楷體" pitchFamily="65" charset="-120"/>
                <a:ea typeface="標楷體" pitchFamily="65" charset="-120"/>
              </a:rPr>
              <a:t>登入方式</a:t>
            </a:r>
            <a:endParaRPr lang="en-US" altLang="zh-TW" sz="2400" dirty="0" smtClean="0">
              <a:solidFill>
                <a:srgbClr val="000000"/>
              </a:solidFill>
              <a:latin typeface="標楷體" pitchFamily="65" charset="-120"/>
              <a:ea typeface="標楷體" pitchFamily="65" charset="-120"/>
            </a:endParaRPr>
          </a:p>
          <a:p>
            <a:pPr marL="271463" indent="-4763" algn="l">
              <a:spcBef>
                <a:spcPts val="600"/>
              </a:spcBef>
            </a:pPr>
            <a:r>
              <a:rPr lang="en-US" altLang="zh-TW" sz="2000" dirty="0" smtClean="0">
                <a:solidFill>
                  <a:srgbClr val="000000"/>
                </a:solidFill>
                <a:latin typeface="標楷體" pitchFamily="65" charset="-120"/>
                <a:ea typeface="標楷體" pitchFamily="65" charset="-120"/>
              </a:rPr>
              <a:t>1.</a:t>
            </a:r>
            <a:r>
              <a:rPr lang="zh-TW" altLang="en-US" sz="2000" dirty="0" smtClean="0">
                <a:solidFill>
                  <a:srgbClr val="000000"/>
                </a:solidFill>
                <a:latin typeface="標楷體" pitchFamily="65" charset="-120"/>
                <a:ea typeface="標楷體" pitchFamily="65" charset="-120"/>
              </a:rPr>
              <a:t>輸入使用單位代號、使用者代號、密碼，及使用憑證及其密碼</a:t>
            </a:r>
            <a:endParaRPr lang="en-US" altLang="zh-TW" sz="2000" dirty="0" smtClean="0">
              <a:solidFill>
                <a:srgbClr val="000000"/>
              </a:solidFill>
              <a:latin typeface="標楷體" pitchFamily="65" charset="-120"/>
              <a:ea typeface="標楷體" pitchFamily="65" charset="-120"/>
            </a:endParaRPr>
          </a:p>
          <a:p>
            <a:pPr marL="542925" indent="-276225" algn="l">
              <a:spcBef>
                <a:spcPts val="600"/>
              </a:spcBef>
            </a:pPr>
            <a:r>
              <a:rPr lang="en-US" altLang="zh-TW" sz="2000" dirty="0" smtClean="0">
                <a:solidFill>
                  <a:srgbClr val="000000"/>
                </a:solidFill>
                <a:latin typeface="標楷體" pitchFamily="65" charset="-120"/>
                <a:ea typeface="標楷體" pitchFamily="65" charset="-120"/>
              </a:rPr>
              <a:t>2.</a:t>
            </a:r>
            <a:r>
              <a:rPr lang="zh-TW" altLang="en-US" sz="2000" dirty="0" smtClean="0">
                <a:solidFill>
                  <a:srgbClr val="000000"/>
                </a:solidFill>
                <a:latin typeface="標楷體" pitchFamily="65" charset="-120"/>
                <a:ea typeface="標楷體" pitchFamily="65" charset="-120"/>
              </a:rPr>
              <a:t>首次登入修改密碼</a:t>
            </a:r>
            <a:endParaRPr lang="en-US" altLang="zh-TW" sz="2000" dirty="0" smtClean="0">
              <a:solidFill>
                <a:srgbClr val="000000"/>
              </a:solidFill>
              <a:latin typeface="標楷體" pitchFamily="65" charset="-120"/>
              <a:ea typeface="標楷體" pitchFamily="65" charset="-120"/>
            </a:endParaRPr>
          </a:p>
          <a:p>
            <a:pPr marL="542925" indent="-276225" algn="l">
              <a:spcBef>
                <a:spcPts val="600"/>
              </a:spcBef>
            </a:pPr>
            <a:r>
              <a:rPr lang="en-US" altLang="zh-TW" sz="2000" dirty="0" smtClean="0">
                <a:solidFill>
                  <a:srgbClr val="000000"/>
                </a:solidFill>
                <a:latin typeface="標楷體" pitchFamily="65" charset="-120"/>
                <a:ea typeface="標楷體" pitchFamily="65" charset="-120"/>
              </a:rPr>
              <a:t>3.</a:t>
            </a:r>
            <a:r>
              <a:rPr lang="zh-TW" altLang="en-US" sz="2000" dirty="0" smtClean="0">
                <a:solidFill>
                  <a:srgbClr val="000000"/>
                </a:solidFill>
                <a:latin typeface="標楷體" pitchFamily="65" charset="-120"/>
                <a:ea typeface="標楷體" pitchFamily="65" charset="-120"/>
              </a:rPr>
              <a:t>選擇登入之子系統</a:t>
            </a:r>
            <a:endParaRPr lang="en-US" altLang="zh-TW" sz="2000" dirty="0">
              <a:solidFill>
                <a:srgbClr val="000000"/>
              </a:solidFill>
              <a:latin typeface="標楷體" pitchFamily="65" charset="-120"/>
              <a:ea typeface="標楷體" pitchFamily="65" charset="-120"/>
            </a:endParaRPr>
          </a:p>
        </p:txBody>
      </p:sp>
    </p:spTree>
    <p:extLst>
      <p:ext uri="{BB962C8B-B14F-4D97-AF65-F5344CB8AC3E}">
        <p14:creationId xmlns:p14="http://schemas.microsoft.com/office/powerpoint/2010/main" val="31422200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參、</a:t>
            </a:r>
            <a:r>
              <a:rPr lang="zh-TW" altLang="zh-TW" dirty="0"/>
              <a:t>電子化申請作業</a:t>
            </a:r>
            <a:r>
              <a:rPr lang="zh-TW" altLang="en-US" dirty="0"/>
              <a:t>內容及畫面</a:t>
            </a:r>
          </a:p>
        </p:txBody>
      </p:sp>
      <p:pic>
        <p:nvPicPr>
          <p:cNvPr id="5" name="內容版面配置區 4"/>
          <p:cNvPicPr>
            <a:picLocks noGrp="1" noChangeAspect="1"/>
          </p:cNvPicPr>
          <p:nvPr>
            <p:ph idx="1"/>
          </p:nvPr>
        </p:nvPicPr>
        <p:blipFill rotWithShape="1">
          <a:blip r:embed="rId2"/>
          <a:srcRect l="16887" t="12491" r="17782" b="4777"/>
          <a:stretch/>
        </p:blipFill>
        <p:spPr>
          <a:xfrm>
            <a:off x="733530" y="1862538"/>
            <a:ext cx="7798910" cy="4446782"/>
          </a:xfrm>
          <a:prstGeom prst="rect">
            <a:avLst/>
          </a:prstGeom>
        </p:spPr>
      </p:pic>
      <p:sp>
        <p:nvSpPr>
          <p:cNvPr id="7" name="矩形 6"/>
          <p:cNvSpPr/>
          <p:nvPr/>
        </p:nvSpPr>
        <p:spPr>
          <a:xfrm>
            <a:off x="611560" y="877103"/>
            <a:ext cx="6851104" cy="1015663"/>
          </a:xfrm>
          <a:prstGeom prst="rect">
            <a:avLst/>
          </a:prstGeom>
        </p:spPr>
        <p:txBody>
          <a:bodyPr wrap="square">
            <a:spAutoFit/>
          </a:bodyPr>
          <a:lstStyle/>
          <a:p>
            <a:pPr algn="l"/>
            <a:r>
              <a:rPr lang="zh-TW" altLang="en-US" sz="2400" dirty="0" smtClean="0">
                <a:latin typeface="標楷體" panose="03000509000000000000" pitchFamily="65" charset="-120"/>
                <a:ea typeface="標楷體" panose="03000509000000000000" pitchFamily="65" charset="-120"/>
              </a:rPr>
              <a:t>系統管理子系統：</a:t>
            </a:r>
            <a:endParaRPr lang="en-US" altLang="zh-TW" sz="2400" dirty="0" smtClean="0">
              <a:latin typeface="標楷體" panose="03000509000000000000" pitchFamily="65" charset="-120"/>
              <a:ea typeface="標楷體" panose="03000509000000000000" pitchFamily="65" charset="-120"/>
            </a:endParaRPr>
          </a:p>
          <a:p>
            <a:pPr algn="l"/>
            <a:r>
              <a:rPr lang="zh-TW" altLang="en-US" sz="2400" dirty="0">
                <a:latin typeface="標楷體" panose="03000509000000000000" pitchFamily="65" charset="-120"/>
                <a:ea typeface="標楷體" panose="03000509000000000000" pitchFamily="65" charset="-120"/>
              </a:rPr>
              <a:t>申請單位使用者管理作業</a:t>
            </a:r>
            <a:r>
              <a:rPr lang="en-US" altLang="zh-TW" sz="2400" dirty="0">
                <a:latin typeface="標楷體" panose="03000509000000000000" pitchFamily="65" charset="-120"/>
                <a:ea typeface="標楷體" panose="03000509000000000000" pitchFamily="65" charset="-120"/>
              </a:rPr>
              <a:t>(S007)  —  </a:t>
            </a:r>
            <a:r>
              <a:rPr lang="zh-TW" altLang="en-US" sz="2400" dirty="0" smtClean="0">
                <a:latin typeface="標楷體" panose="03000509000000000000" pitchFamily="65" charset="-120"/>
                <a:ea typeface="標楷體" panose="03000509000000000000" pitchFamily="65" charset="-120"/>
              </a:rPr>
              <a:t>新增</a:t>
            </a:r>
            <a:endParaRPr lang="en-US" altLang="zh-TW" sz="2400" dirty="0" smtClean="0">
              <a:latin typeface="標楷體" panose="03000509000000000000" pitchFamily="65" charset="-120"/>
              <a:ea typeface="標楷體" panose="03000509000000000000" pitchFamily="65" charset="-120"/>
            </a:endParaRPr>
          </a:p>
          <a:p>
            <a:endParaRPr lang="zh-TW" altLang="en-US" dirty="0"/>
          </a:p>
        </p:txBody>
      </p:sp>
    </p:spTree>
    <p:extLst>
      <p:ext uri="{BB962C8B-B14F-4D97-AF65-F5344CB8AC3E}">
        <p14:creationId xmlns:p14="http://schemas.microsoft.com/office/powerpoint/2010/main" val="895147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參、</a:t>
            </a:r>
            <a:r>
              <a:rPr lang="zh-TW" altLang="zh-TW" dirty="0"/>
              <a:t>電子化申請作業</a:t>
            </a:r>
            <a:r>
              <a:rPr lang="zh-TW" altLang="en-US" dirty="0"/>
              <a:t>內容及畫面</a:t>
            </a:r>
          </a:p>
        </p:txBody>
      </p:sp>
      <p:pic>
        <p:nvPicPr>
          <p:cNvPr id="5" name="內容版面配置區 4"/>
          <p:cNvPicPr>
            <a:picLocks noGrp="1" noChangeAspect="1"/>
          </p:cNvPicPr>
          <p:nvPr>
            <p:ph idx="1"/>
          </p:nvPr>
        </p:nvPicPr>
        <p:blipFill rotWithShape="1">
          <a:blip r:embed="rId2"/>
          <a:srcRect l="19570" t="8947" r="1677" b="22640"/>
          <a:stretch/>
        </p:blipFill>
        <p:spPr>
          <a:xfrm>
            <a:off x="509687" y="1772816"/>
            <a:ext cx="8147248" cy="4608512"/>
          </a:xfrm>
          <a:prstGeom prst="rect">
            <a:avLst/>
          </a:prstGeom>
        </p:spPr>
      </p:pic>
      <p:sp>
        <p:nvSpPr>
          <p:cNvPr id="7" name="矩形 6"/>
          <p:cNvSpPr/>
          <p:nvPr/>
        </p:nvSpPr>
        <p:spPr>
          <a:xfrm>
            <a:off x="519642" y="916853"/>
            <a:ext cx="6927969" cy="1015663"/>
          </a:xfrm>
          <a:prstGeom prst="rect">
            <a:avLst/>
          </a:prstGeom>
        </p:spPr>
        <p:txBody>
          <a:bodyPr wrap="square">
            <a:spAutoFit/>
          </a:bodyPr>
          <a:lstStyle/>
          <a:p>
            <a:pPr algn="l"/>
            <a:r>
              <a:rPr lang="zh-TW" altLang="en-US" sz="2400" dirty="0">
                <a:latin typeface="標楷體" panose="03000509000000000000" pitchFamily="65" charset="-120"/>
                <a:ea typeface="標楷體" panose="03000509000000000000" pitchFamily="65" charset="-120"/>
              </a:rPr>
              <a:t>帳簿配發及無實體登錄子系統</a:t>
            </a:r>
            <a:r>
              <a:rPr lang="zh-TW" altLang="en-US" sz="2400" dirty="0" smtClean="0">
                <a:latin typeface="標楷體" panose="03000509000000000000" pitchFamily="65" charset="-120"/>
                <a:ea typeface="標楷體" panose="03000509000000000000" pitchFamily="65" charset="-120"/>
              </a:rPr>
              <a:t>：</a:t>
            </a:r>
            <a:endParaRPr lang="en-US" altLang="zh-TW" sz="2400" dirty="0" smtClean="0">
              <a:latin typeface="標楷體" panose="03000509000000000000" pitchFamily="65" charset="-120"/>
              <a:ea typeface="標楷體" panose="03000509000000000000" pitchFamily="65" charset="-120"/>
            </a:endParaRPr>
          </a:p>
          <a:p>
            <a:pPr algn="l"/>
            <a:r>
              <a:rPr lang="zh-TW" altLang="en-US" sz="2400" dirty="0" smtClean="0">
                <a:latin typeface="標楷體" panose="03000509000000000000" pitchFamily="65" charset="-120"/>
                <a:ea typeface="標楷體" panose="03000509000000000000" pitchFamily="65" charset="-120"/>
              </a:rPr>
              <a:t>電子</a:t>
            </a:r>
            <a:r>
              <a:rPr lang="zh-TW" altLang="en-US" sz="2400" dirty="0">
                <a:latin typeface="標楷體" panose="03000509000000000000" pitchFamily="65" charset="-120"/>
                <a:ea typeface="標楷體" panose="03000509000000000000" pitchFamily="65" charset="-120"/>
              </a:rPr>
              <a:t>化申請作業</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經辦申請</a:t>
            </a:r>
            <a:r>
              <a:rPr lang="en-US" altLang="zh-TW" sz="2400" dirty="0">
                <a:latin typeface="標楷體" panose="03000509000000000000" pitchFamily="65" charset="-120"/>
                <a:ea typeface="標楷體" panose="03000509000000000000" pitchFamily="65" charset="-120"/>
              </a:rPr>
              <a:t>(F081)</a:t>
            </a:r>
            <a:endParaRPr lang="zh-TW" altLang="en-US" sz="2400" dirty="0">
              <a:latin typeface="標楷體" panose="03000509000000000000" pitchFamily="65" charset="-120"/>
              <a:ea typeface="標楷體" panose="03000509000000000000" pitchFamily="65" charset="-120"/>
            </a:endParaRPr>
          </a:p>
          <a:p>
            <a:endParaRPr lang="zh-TW" altLang="en-US" dirty="0"/>
          </a:p>
        </p:txBody>
      </p:sp>
    </p:spTree>
    <p:extLst>
      <p:ext uri="{BB962C8B-B14F-4D97-AF65-F5344CB8AC3E}">
        <p14:creationId xmlns:p14="http://schemas.microsoft.com/office/powerpoint/2010/main" val="23806674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參、</a:t>
            </a:r>
            <a:r>
              <a:rPr lang="zh-TW" altLang="zh-TW" dirty="0" smtClean="0"/>
              <a:t>電子化申請作業</a:t>
            </a:r>
            <a:r>
              <a:rPr lang="zh-TW" altLang="en-US" dirty="0" smtClean="0"/>
              <a:t>內容及畫面</a:t>
            </a:r>
            <a:endParaRPr lang="zh-TW" altLang="en-US" dirty="0"/>
          </a:p>
        </p:txBody>
      </p:sp>
      <p:sp>
        <p:nvSpPr>
          <p:cNvPr id="4" name="頁尾版面配置區 3"/>
          <p:cNvSpPr>
            <a:spLocks noGrp="1"/>
          </p:cNvSpPr>
          <p:nvPr>
            <p:ph type="ftr" sz="quarter" idx="10"/>
          </p:nvPr>
        </p:nvSpPr>
        <p:spPr/>
        <p:txBody>
          <a:bodyPr/>
          <a:lstStyle/>
          <a:p>
            <a:pPr>
              <a:defRPr/>
            </a:pPr>
            <a:fld id="{74874036-AA98-44D5-B82F-E6B5445F8549}" type="slidenum">
              <a:rPr lang="en-US" altLang="zh-TW" smtClean="0"/>
              <a:pPr>
                <a:defRPr/>
              </a:pPr>
              <a:t>15</a:t>
            </a:fld>
            <a:endParaRPr lang="en-US" altLang="zh-TW" dirty="0"/>
          </a:p>
        </p:txBody>
      </p:sp>
      <p:pic>
        <p:nvPicPr>
          <p:cNvPr id="5" name="內容版面配置區 4"/>
          <p:cNvPicPr>
            <a:picLocks noGrp="1" noChangeAspect="1"/>
          </p:cNvPicPr>
          <p:nvPr>
            <p:ph idx="1"/>
          </p:nvPr>
        </p:nvPicPr>
        <p:blipFill rotWithShape="1">
          <a:blip r:embed="rId2"/>
          <a:srcRect l="22257" t="11769" r="23152" b="7090"/>
          <a:stretch/>
        </p:blipFill>
        <p:spPr>
          <a:xfrm>
            <a:off x="179512" y="1575173"/>
            <a:ext cx="8229600" cy="4962152"/>
          </a:xfrm>
          <a:prstGeom prst="rect">
            <a:avLst/>
          </a:prstGeom>
        </p:spPr>
      </p:pic>
      <p:sp>
        <p:nvSpPr>
          <p:cNvPr id="6" name="矩形 5"/>
          <p:cNvSpPr/>
          <p:nvPr/>
        </p:nvSpPr>
        <p:spPr>
          <a:xfrm>
            <a:off x="470942" y="980728"/>
            <a:ext cx="6927969" cy="584775"/>
          </a:xfrm>
          <a:prstGeom prst="rect">
            <a:avLst/>
          </a:prstGeom>
        </p:spPr>
        <p:txBody>
          <a:bodyPr wrap="square">
            <a:spAutoFit/>
          </a:bodyPr>
          <a:lstStyle/>
          <a:p>
            <a:pPr algn="l"/>
            <a:r>
              <a:rPr lang="en-US" altLang="zh-TW" sz="1600" b="1" dirty="0" smtClean="0">
                <a:solidFill>
                  <a:srgbClr val="FF0000"/>
                </a:solidFill>
                <a:latin typeface="+mn-ea"/>
                <a:ea typeface="+mn-ea"/>
              </a:rPr>
              <a:t>(F081)</a:t>
            </a:r>
            <a:r>
              <a:rPr lang="zh-TW" altLang="en-US" sz="1600" b="1" dirty="0" smtClean="0">
                <a:solidFill>
                  <a:srgbClr val="FF0000"/>
                </a:solidFill>
                <a:latin typeface="+mn-ea"/>
                <a:ea typeface="+mn-ea"/>
              </a:rPr>
              <a:t>：申請作業項目</a:t>
            </a:r>
            <a:endParaRPr lang="en-US" altLang="zh-TW" sz="1600" b="1" dirty="0" smtClean="0">
              <a:solidFill>
                <a:srgbClr val="FF0000"/>
              </a:solidFill>
              <a:latin typeface="+mn-ea"/>
              <a:ea typeface="+mn-ea"/>
            </a:endParaRPr>
          </a:p>
          <a:p>
            <a:pPr algn="l"/>
            <a:r>
              <a:rPr lang="zh-TW" altLang="en-US" sz="1600" b="1" dirty="0" smtClean="0">
                <a:solidFill>
                  <a:srgbClr val="FF0000"/>
                </a:solidFill>
                <a:latin typeface="+mn-ea"/>
                <a:ea typeface="+mn-ea"/>
              </a:rPr>
              <a:t>新增核准基金、新增類股、變更基金基本資料</a:t>
            </a:r>
            <a:endParaRPr lang="zh-TW" altLang="en-US" sz="1600" b="1" dirty="0">
              <a:solidFill>
                <a:srgbClr val="FF0000"/>
              </a:solidFill>
              <a:latin typeface="+mn-ea"/>
              <a:ea typeface="+mn-ea"/>
            </a:endParaRPr>
          </a:p>
        </p:txBody>
      </p:sp>
      <p:sp>
        <p:nvSpPr>
          <p:cNvPr id="13" name="橢圓形圖說文字 12"/>
          <p:cNvSpPr/>
          <p:nvPr/>
        </p:nvSpPr>
        <p:spPr bwMode="auto">
          <a:xfrm>
            <a:off x="5243504" y="980728"/>
            <a:ext cx="3576968" cy="2294830"/>
          </a:xfrm>
          <a:prstGeom prst="wedgeEllipseCallout">
            <a:avLst>
              <a:gd name="adj1" fmla="val -85675"/>
              <a:gd name="adj2" fmla="val 28111"/>
            </a:avLst>
          </a:prstGeom>
          <a:noFill/>
          <a:ln w="12700" cap="rnd"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zh-TW" sz="1200" b="1" i="0" u="none" strike="noStrike" cap="none" normalizeH="0" baseline="0" dirty="0" smtClean="0">
                <a:ln>
                  <a:noFill/>
                </a:ln>
                <a:solidFill>
                  <a:srgbClr val="FF0000"/>
                </a:solidFill>
                <a:effectLst/>
              </a:rPr>
              <a:t>1.</a:t>
            </a:r>
            <a:r>
              <a:rPr kumimoji="0" lang="zh-TW" altLang="en-US" sz="1200" b="1" i="0" u="none" strike="noStrike" cap="none" normalizeH="0" baseline="0" dirty="0" smtClean="0">
                <a:ln>
                  <a:noFill/>
                </a:ln>
                <a:solidFill>
                  <a:srgbClr val="FF0000"/>
                </a:solidFill>
                <a:effectLst/>
              </a:rPr>
              <a:t>選擇申請項目</a:t>
            </a:r>
            <a:endParaRPr kumimoji="0" lang="en-US" altLang="zh-TW" sz="1200" b="1" i="0" u="none" strike="noStrike" cap="none" normalizeH="0" baseline="0" dirty="0" smtClean="0">
              <a:ln>
                <a:noFill/>
              </a:ln>
              <a:solidFill>
                <a:srgbClr val="FF0000"/>
              </a:solidFill>
              <a:effectLst/>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US" altLang="zh-TW" sz="1200" b="1" dirty="0" smtClean="0">
                <a:solidFill>
                  <a:srgbClr val="FF0000"/>
                </a:solidFill>
              </a:rPr>
              <a:t>2.</a:t>
            </a:r>
            <a:r>
              <a:rPr kumimoji="0" lang="zh-TW" altLang="en-US" sz="1200" b="1" dirty="0" smtClean="0">
                <a:solidFill>
                  <a:srgbClr val="FF0000"/>
                </a:solidFill>
              </a:rPr>
              <a:t>摘要</a:t>
            </a:r>
            <a:r>
              <a:rPr kumimoji="0" lang="zh-TW" altLang="en-US" sz="1200" b="1" i="0" u="none" strike="noStrike" cap="none" normalizeH="0" baseline="0" dirty="0" smtClean="0">
                <a:ln>
                  <a:noFill/>
                </a:ln>
                <a:solidFill>
                  <a:srgbClr val="FF0000"/>
                </a:solidFill>
                <a:effectLst/>
              </a:rPr>
              <a:t>可輸入</a:t>
            </a:r>
            <a:r>
              <a:rPr kumimoji="0" lang="en-US" altLang="zh-TW" sz="1200" b="1" i="0" u="none" strike="noStrike" cap="none" normalizeH="0" baseline="0" dirty="0" smtClean="0">
                <a:ln>
                  <a:noFill/>
                </a:ln>
                <a:solidFill>
                  <a:srgbClr val="FF0000"/>
                </a:solidFill>
                <a:effectLst/>
              </a:rPr>
              <a:t>30</a:t>
            </a:r>
            <a:r>
              <a:rPr kumimoji="0" lang="zh-TW" altLang="en-US" sz="1200" b="1" i="0" u="none" strike="noStrike" cap="none" normalizeH="0" baseline="0" dirty="0" smtClean="0">
                <a:ln>
                  <a:noFill/>
                </a:ln>
                <a:solidFill>
                  <a:srgbClr val="FF0000"/>
                </a:solidFill>
                <a:effectLst/>
              </a:rPr>
              <a:t>中文字</a:t>
            </a:r>
            <a:r>
              <a:rPr kumimoji="0" lang="en-US" altLang="zh-TW" sz="1200" b="1" i="0" u="none" strike="noStrike" cap="none" normalizeH="0" baseline="0" dirty="0" smtClean="0">
                <a:ln>
                  <a:noFill/>
                </a:ln>
                <a:solidFill>
                  <a:srgbClr val="FF0000"/>
                </a:solidFill>
                <a:effectLst/>
              </a:rPr>
              <a:t>(60</a:t>
            </a:r>
            <a:r>
              <a:rPr kumimoji="0" lang="zh-TW" altLang="en-US" sz="1200" b="1" i="0" u="none" strike="noStrike" cap="none" normalizeH="0" baseline="0" dirty="0" smtClean="0">
                <a:ln>
                  <a:noFill/>
                </a:ln>
                <a:solidFill>
                  <a:srgbClr val="FF0000"/>
                </a:solidFill>
                <a:effectLst/>
              </a:rPr>
              <a:t>位元</a:t>
            </a:r>
            <a:r>
              <a:rPr kumimoji="0" lang="en-US" altLang="zh-TW" sz="1200" b="1" i="0" u="none" strike="noStrike" cap="none" normalizeH="0" baseline="0" dirty="0" smtClean="0">
                <a:ln>
                  <a:noFill/>
                </a:ln>
                <a:solidFill>
                  <a:srgbClr val="FF0000"/>
                </a:solidFill>
                <a:effectLst/>
              </a:rPr>
              <a:t>)</a:t>
            </a:r>
          </a:p>
          <a:p>
            <a:pPr marL="0" marR="0" indent="0" algn="l" defTabSz="914400" rtl="0" eaLnBrk="0" fontAlgn="base" latinLnBrk="0" hangingPunct="0">
              <a:lnSpc>
                <a:spcPct val="100000"/>
              </a:lnSpc>
              <a:spcBef>
                <a:spcPct val="0"/>
              </a:spcBef>
              <a:spcAft>
                <a:spcPct val="0"/>
              </a:spcAft>
              <a:buClrTx/>
              <a:buSzTx/>
              <a:buFontTx/>
              <a:buNone/>
              <a:tabLst/>
            </a:pPr>
            <a:r>
              <a:rPr kumimoji="0" lang="en-US" altLang="zh-TW" sz="1200" b="1" dirty="0" smtClean="0">
                <a:solidFill>
                  <a:srgbClr val="FF0000"/>
                </a:solidFill>
              </a:rPr>
              <a:t>3.</a:t>
            </a:r>
            <a:r>
              <a:rPr kumimoji="0" lang="zh-TW" altLang="en-US" sz="1200" b="1" dirty="0" smtClean="0">
                <a:solidFill>
                  <a:srgbClr val="FF0000"/>
                </a:solidFill>
              </a:rPr>
              <a:t>受益憑證名稱可輸入</a:t>
            </a:r>
            <a:r>
              <a:rPr kumimoji="0" lang="en-US" altLang="zh-TW" sz="1200" b="1" dirty="0" smtClean="0">
                <a:solidFill>
                  <a:srgbClr val="FF0000"/>
                </a:solidFill>
              </a:rPr>
              <a:t>30</a:t>
            </a:r>
            <a:r>
              <a:rPr kumimoji="0" lang="zh-TW" altLang="en-US" sz="1200" b="1" dirty="0" smtClean="0">
                <a:solidFill>
                  <a:srgbClr val="FF0000"/>
                </a:solidFill>
              </a:rPr>
              <a:t>中文</a:t>
            </a:r>
            <a:r>
              <a:rPr kumimoji="0" lang="en-US" altLang="zh-TW" sz="1200" b="1" dirty="0" smtClean="0">
                <a:solidFill>
                  <a:srgbClr val="FF0000"/>
                </a:solidFill>
              </a:rPr>
              <a:t>(60</a:t>
            </a:r>
            <a:r>
              <a:rPr kumimoji="0" lang="zh-TW" altLang="en-US" sz="1200" b="1" dirty="0" smtClean="0">
                <a:solidFill>
                  <a:srgbClr val="FF0000"/>
                </a:solidFill>
              </a:rPr>
              <a:t>位元</a:t>
            </a:r>
            <a:r>
              <a:rPr kumimoji="0" lang="en-US" altLang="zh-TW" sz="1200" b="1" dirty="0" smtClean="0">
                <a:solidFill>
                  <a:srgbClr val="FF0000"/>
                </a:solidFill>
              </a:rPr>
              <a:t>)</a:t>
            </a:r>
          </a:p>
          <a:p>
            <a:pPr marL="0" marR="0" indent="0" algn="l" defTabSz="914400" rtl="0" eaLnBrk="0" fontAlgn="base" latinLnBrk="0" hangingPunct="0">
              <a:lnSpc>
                <a:spcPct val="100000"/>
              </a:lnSpc>
              <a:spcBef>
                <a:spcPct val="0"/>
              </a:spcBef>
              <a:spcAft>
                <a:spcPct val="0"/>
              </a:spcAft>
              <a:buClrTx/>
              <a:buSzTx/>
              <a:buFontTx/>
              <a:buNone/>
              <a:tabLst/>
            </a:pPr>
            <a:r>
              <a:rPr kumimoji="0" lang="en-US" altLang="zh-TW" sz="1200" b="1" i="0" u="none" strike="noStrike" cap="none" normalizeH="0" baseline="0" dirty="0" smtClean="0">
                <a:ln>
                  <a:noFill/>
                </a:ln>
                <a:solidFill>
                  <a:srgbClr val="FF0000"/>
                </a:solidFill>
                <a:effectLst/>
              </a:rPr>
              <a:t>4.</a:t>
            </a:r>
            <a:r>
              <a:rPr kumimoji="0" lang="zh-TW" altLang="en-US" sz="1200" b="1" i="0" u="none" strike="noStrike" cap="none" normalizeH="0" baseline="0" dirty="0" smtClean="0">
                <a:ln>
                  <a:noFill/>
                </a:ln>
                <a:solidFill>
                  <a:srgbClr val="FF0000"/>
                </a:solidFill>
                <a:effectLst/>
              </a:rPr>
              <a:t>下拉選擇為必選</a:t>
            </a:r>
            <a:endParaRPr kumimoji="0" lang="en-US" altLang="zh-TW" sz="1200" b="1" i="0" u="none" strike="noStrike" cap="none" normalizeH="0" baseline="0" dirty="0" smtClean="0">
              <a:ln>
                <a:noFill/>
              </a:ln>
              <a:solidFill>
                <a:srgbClr val="FF0000"/>
              </a:solidFill>
              <a:effectLst/>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US" altLang="zh-TW" sz="1200" b="1" dirty="0" smtClean="0">
                <a:solidFill>
                  <a:srgbClr val="FF0000"/>
                </a:solidFill>
              </a:rPr>
              <a:t>5.</a:t>
            </a:r>
            <a:r>
              <a:rPr kumimoji="0" lang="zh-TW" altLang="en-US" sz="1200" b="1" dirty="0" smtClean="0">
                <a:solidFill>
                  <a:srgbClr val="FF0000"/>
                </a:solidFill>
              </a:rPr>
              <a:t>輸入受益憑證簡稱、代號、幣別、收益分配</a:t>
            </a:r>
            <a:endParaRPr kumimoji="0" lang="en-US" altLang="zh-TW" sz="1200" b="1" i="0" u="none" strike="noStrike" cap="none" normalizeH="0" baseline="0" dirty="0" smtClean="0">
              <a:ln>
                <a:noFill/>
              </a:ln>
              <a:solidFill>
                <a:srgbClr val="FF0000"/>
              </a:solidFill>
              <a:effectLst/>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US" altLang="zh-TW" sz="1200" b="1" dirty="0" smtClean="0">
                <a:solidFill>
                  <a:srgbClr val="FF0000"/>
                </a:solidFill>
              </a:rPr>
              <a:t>5.</a:t>
            </a:r>
            <a:r>
              <a:rPr kumimoji="0" lang="zh-TW" altLang="en-US" sz="1200" b="1" dirty="0" smtClean="0">
                <a:solidFill>
                  <a:srgbClr val="FF0000"/>
                </a:solidFill>
              </a:rPr>
              <a:t>輸入基金保管銀行名稱及代號</a:t>
            </a:r>
            <a:endParaRPr kumimoji="0" lang="en-US" altLang="zh-TW" sz="1200" b="1" dirty="0" smtClean="0">
              <a:solidFill>
                <a:srgbClr val="FF0000"/>
              </a:solidFill>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US" altLang="zh-TW" sz="1200" b="1" i="0" u="none" strike="noStrike" cap="none" normalizeH="0" baseline="0" dirty="0" smtClean="0">
                <a:ln>
                  <a:noFill/>
                </a:ln>
                <a:solidFill>
                  <a:srgbClr val="FF0000"/>
                </a:solidFill>
                <a:effectLst/>
              </a:rPr>
              <a:t>6.</a:t>
            </a:r>
            <a:r>
              <a:rPr kumimoji="0" lang="zh-TW" altLang="en-US" sz="1200" b="1" i="0" u="none" strike="noStrike" cap="none" normalizeH="0" baseline="0" dirty="0" smtClean="0">
                <a:ln>
                  <a:noFill/>
                </a:ln>
                <a:solidFill>
                  <a:srgbClr val="FF0000"/>
                </a:solidFill>
                <a:effectLst/>
              </a:rPr>
              <a:t>勾選上傳文件</a:t>
            </a:r>
          </a:p>
        </p:txBody>
      </p:sp>
    </p:spTree>
    <p:extLst>
      <p:ext uri="{BB962C8B-B14F-4D97-AF65-F5344CB8AC3E}">
        <p14:creationId xmlns:p14="http://schemas.microsoft.com/office/powerpoint/2010/main" val="16584995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490066"/>
          </a:xfrm>
        </p:spPr>
        <p:txBody>
          <a:bodyPr/>
          <a:lstStyle/>
          <a:p>
            <a:r>
              <a:rPr lang="zh-TW" altLang="en-US" dirty="0"/>
              <a:t>參、</a:t>
            </a:r>
            <a:r>
              <a:rPr lang="zh-TW" altLang="zh-TW" dirty="0"/>
              <a:t>電子化申請作業</a:t>
            </a:r>
            <a:r>
              <a:rPr lang="zh-TW" altLang="en-US" dirty="0"/>
              <a:t>內容及畫面</a:t>
            </a:r>
          </a:p>
        </p:txBody>
      </p:sp>
      <p:sp>
        <p:nvSpPr>
          <p:cNvPr id="4" name="頁尾版面配置區 3"/>
          <p:cNvSpPr>
            <a:spLocks noGrp="1"/>
          </p:cNvSpPr>
          <p:nvPr>
            <p:ph type="ftr" sz="quarter" idx="10"/>
          </p:nvPr>
        </p:nvSpPr>
        <p:spPr/>
        <p:txBody>
          <a:bodyPr/>
          <a:lstStyle/>
          <a:p>
            <a:pPr>
              <a:defRPr/>
            </a:pPr>
            <a:fld id="{74874036-AA98-44D5-B82F-E6B5445F8549}" type="slidenum">
              <a:rPr lang="en-US" altLang="zh-TW" smtClean="0"/>
              <a:pPr>
                <a:defRPr/>
              </a:pPr>
              <a:t>16</a:t>
            </a:fld>
            <a:endParaRPr lang="en-US" altLang="zh-TW" dirty="0"/>
          </a:p>
        </p:txBody>
      </p:sp>
      <p:pic>
        <p:nvPicPr>
          <p:cNvPr id="5" name="圖片 4"/>
          <p:cNvPicPr>
            <a:picLocks noChangeAspect="1"/>
          </p:cNvPicPr>
          <p:nvPr/>
        </p:nvPicPr>
        <p:blipFill rotWithShape="1">
          <a:blip r:embed="rId2"/>
          <a:srcRect l="20075" t="12201" r="20863" b="4501"/>
          <a:stretch/>
        </p:blipFill>
        <p:spPr>
          <a:xfrm>
            <a:off x="457200" y="1573266"/>
            <a:ext cx="8229601" cy="4907504"/>
          </a:xfrm>
          <a:prstGeom prst="rect">
            <a:avLst/>
          </a:prstGeom>
        </p:spPr>
      </p:pic>
      <p:sp>
        <p:nvSpPr>
          <p:cNvPr id="6" name="矩形 5"/>
          <p:cNvSpPr/>
          <p:nvPr/>
        </p:nvSpPr>
        <p:spPr>
          <a:xfrm>
            <a:off x="457200" y="988491"/>
            <a:ext cx="6927969" cy="584775"/>
          </a:xfrm>
          <a:prstGeom prst="rect">
            <a:avLst/>
          </a:prstGeom>
        </p:spPr>
        <p:txBody>
          <a:bodyPr wrap="square">
            <a:spAutoFit/>
          </a:bodyPr>
          <a:lstStyle/>
          <a:p>
            <a:pPr algn="l"/>
            <a:r>
              <a:rPr lang="en-US" altLang="zh-TW" sz="1600" b="1" dirty="0" smtClean="0">
                <a:solidFill>
                  <a:srgbClr val="FF0000"/>
                </a:solidFill>
                <a:latin typeface="+mn-ea"/>
                <a:ea typeface="+mn-ea"/>
              </a:rPr>
              <a:t>(F081)</a:t>
            </a:r>
            <a:r>
              <a:rPr lang="zh-TW" altLang="en-US" sz="1600" b="1" dirty="0" smtClean="0">
                <a:solidFill>
                  <a:srgbClr val="FF0000"/>
                </a:solidFill>
                <a:latin typeface="+mn-ea"/>
                <a:ea typeface="+mn-ea"/>
              </a:rPr>
              <a:t>：申請作業項目</a:t>
            </a:r>
            <a:endParaRPr lang="en-US" altLang="zh-TW" sz="1600" b="1" dirty="0" smtClean="0">
              <a:solidFill>
                <a:srgbClr val="FF0000"/>
              </a:solidFill>
              <a:latin typeface="+mn-ea"/>
              <a:ea typeface="+mn-ea"/>
            </a:endParaRPr>
          </a:p>
          <a:p>
            <a:pPr algn="l"/>
            <a:r>
              <a:rPr lang="zh-TW" altLang="en-US" sz="1600" b="1" dirty="0" smtClean="0">
                <a:solidFill>
                  <a:srgbClr val="FF0000"/>
                </a:solidFill>
                <a:latin typeface="+mn-ea"/>
                <a:ea typeface="+mn-ea"/>
              </a:rPr>
              <a:t>新基金首次登錄、基金合併、基金清算</a:t>
            </a:r>
            <a:endParaRPr lang="zh-TW" altLang="en-US" sz="1600" b="1" dirty="0">
              <a:solidFill>
                <a:srgbClr val="FF0000"/>
              </a:solidFill>
              <a:latin typeface="+mn-ea"/>
              <a:ea typeface="+mn-ea"/>
            </a:endParaRPr>
          </a:p>
        </p:txBody>
      </p:sp>
      <p:sp>
        <p:nvSpPr>
          <p:cNvPr id="7" name="橢圓形圖說文字 6"/>
          <p:cNvSpPr/>
          <p:nvPr/>
        </p:nvSpPr>
        <p:spPr bwMode="auto">
          <a:xfrm>
            <a:off x="5724128" y="717811"/>
            <a:ext cx="3034680" cy="1646758"/>
          </a:xfrm>
          <a:prstGeom prst="wedgeEllipseCallout">
            <a:avLst>
              <a:gd name="adj1" fmla="val -121189"/>
              <a:gd name="adj2" fmla="val 78289"/>
            </a:avLst>
          </a:prstGeom>
          <a:noFill/>
          <a:ln w="12700" cap="rnd"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zh-TW" sz="1200" b="1" i="0" u="none" strike="noStrike" cap="none" normalizeH="0" baseline="0" dirty="0" smtClean="0">
                <a:ln>
                  <a:noFill/>
                </a:ln>
                <a:solidFill>
                  <a:srgbClr val="FF0000"/>
                </a:solidFill>
                <a:effectLst/>
              </a:rPr>
              <a:t>1.</a:t>
            </a:r>
            <a:r>
              <a:rPr kumimoji="0" lang="zh-TW" altLang="en-US" sz="1200" b="1" i="0" u="none" strike="noStrike" cap="none" normalizeH="0" baseline="0" dirty="0" smtClean="0">
                <a:ln>
                  <a:noFill/>
                </a:ln>
                <a:solidFill>
                  <a:srgbClr val="FF0000"/>
                </a:solidFill>
                <a:effectLst/>
              </a:rPr>
              <a:t>選擇申請項目</a:t>
            </a:r>
            <a:endParaRPr kumimoji="0" lang="en-US" altLang="zh-TW" sz="1200" b="1" i="0" u="none" strike="noStrike" cap="none" normalizeH="0" baseline="0" dirty="0" smtClean="0">
              <a:ln>
                <a:noFill/>
              </a:ln>
              <a:solidFill>
                <a:srgbClr val="FF0000"/>
              </a:solidFill>
              <a:effectLst/>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US" altLang="zh-TW" sz="1200" b="1" dirty="0" smtClean="0">
                <a:solidFill>
                  <a:srgbClr val="FF0000"/>
                </a:solidFill>
              </a:rPr>
              <a:t>2.</a:t>
            </a:r>
            <a:r>
              <a:rPr kumimoji="0" lang="zh-TW" altLang="en-US" sz="1200" b="1" dirty="0" smtClean="0">
                <a:solidFill>
                  <a:srgbClr val="FF0000"/>
                </a:solidFill>
              </a:rPr>
              <a:t>摘要</a:t>
            </a:r>
            <a:r>
              <a:rPr kumimoji="0" lang="zh-TW" altLang="en-US" sz="1200" b="1" i="0" u="none" strike="noStrike" cap="none" normalizeH="0" baseline="0" dirty="0" smtClean="0">
                <a:ln>
                  <a:noFill/>
                </a:ln>
                <a:solidFill>
                  <a:srgbClr val="FF0000"/>
                </a:solidFill>
                <a:effectLst/>
              </a:rPr>
              <a:t>可輸入</a:t>
            </a:r>
            <a:r>
              <a:rPr kumimoji="0" lang="en-US" altLang="zh-TW" sz="1200" b="1" i="0" u="none" strike="noStrike" cap="none" normalizeH="0" baseline="0" dirty="0" smtClean="0">
                <a:ln>
                  <a:noFill/>
                </a:ln>
                <a:solidFill>
                  <a:srgbClr val="FF0000"/>
                </a:solidFill>
                <a:effectLst/>
              </a:rPr>
              <a:t>30</a:t>
            </a:r>
            <a:r>
              <a:rPr kumimoji="0" lang="zh-TW" altLang="en-US" sz="1200" b="1" i="0" u="none" strike="noStrike" cap="none" normalizeH="0" baseline="0" dirty="0" smtClean="0">
                <a:ln>
                  <a:noFill/>
                </a:ln>
                <a:solidFill>
                  <a:srgbClr val="FF0000"/>
                </a:solidFill>
                <a:effectLst/>
              </a:rPr>
              <a:t>中文字</a:t>
            </a:r>
            <a:r>
              <a:rPr kumimoji="0" lang="en-US" altLang="zh-TW" sz="1200" b="1" i="0" u="none" strike="noStrike" cap="none" normalizeH="0" baseline="0" dirty="0" smtClean="0">
                <a:ln>
                  <a:noFill/>
                </a:ln>
                <a:solidFill>
                  <a:srgbClr val="FF0000"/>
                </a:solidFill>
                <a:effectLst/>
              </a:rPr>
              <a:t>(60</a:t>
            </a:r>
            <a:r>
              <a:rPr kumimoji="0" lang="zh-TW" altLang="en-US" sz="1200" b="1" i="0" u="none" strike="noStrike" cap="none" normalizeH="0" baseline="0" dirty="0" smtClean="0">
                <a:ln>
                  <a:noFill/>
                </a:ln>
                <a:solidFill>
                  <a:srgbClr val="FF0000"/>
                </a:solidFill>
                <a:effectLst/>
              </a:rPr>
              <a:t>位元</a:t>
            </a:r>
            <a:r>
              <a:rPr kumimoji="0" lang="en-US" altLang="zh-TW" sz="1200" b="1" i="0" u="none" strike="noStrike" cap="none" normalizeH="0" baseline="0" dirty="0" smtClean="0">
                <a:ln>
                  <a:noFill/>
                </a:ln>
                <a:solidFill>
                  <a:srgbClr val="FF0000"/>
                </a:solidFill>
                <a:effectLst/>
              </a:rPr>
              <a:t>)</a:t>
            </a:r>
          </a:p>
          <a:p>
            <a:pPr algn="l" eaLnBrk="0" hangingPunct="0"/>
            <a:r>
              <a:rPr kumimoji="0" lang="en-US" altLang="zh-TW" sz="1200" b="1" dirty="0" smtClean="0">
                <a:solidFill>
                  <a:srgbClr val="FF0000"/>
                </a:solidFill>
              </a:rPr>
              <a:t>3.</a:t>
            </a:r>
            <a:r>
              <a:rPr kumimoji="0" lang="zh-TW" altLang="en-US" sz="1200" b="1" dirty="0" smtClean="0">
                <a:solidFill>
                  <a:srgbClr val="FF0000"/>
                </a:solidFill>
              </a:rPr>
              <a:t>受益憑證名稱或簡稱可輸入</a:t>
            </a:r>
            <a:r>
              <a:rPr kumimoji="0" lang="en-US" altLang="zh-TW" sz="1200" b="1" dirty="0" smtClean="0">
                <a:solidFill>
                  <a:srgbClr val="FF0000"/>
                </a:solidFill>
              </a:rPr>
              <a:t>30</a:t>
            </a:r>
            <a:r>
              <a:rPr kumimoji="0" lang="zh-TW" altLang="en-US" sz="1200" b="1" dirty="0" smtClean="0">
                <a:solidFill>
                  <a:srgbClr val="FF0000"/>
                </a:solidFill>
              </a:rPr>
              <a:t>中文</a:t>
            </a:r>
            <a:r>
              <a:rPr kumimoji="0" lang="en-US" altLang="zh-TW" sz="1200" b="1" dirty="0" smtClean="0">
                <a:solidFill>
                  <a:srgbClr val="FF0000"/>
                </a:solidFill>
              </a:rPr>
              <a:t>(60</a:t>
            </a:r>
            <a:r>
              <a:rPr kumimoji="0" lang="zh-TW" altLang="en-US" sz="1200" b="1" dirty="0" smtClean="0">
                <a:solidFill>
                  <a:srgbClr val="FF0000"/>
                </a:solidFill>
              </a:rPr>
              <a:t>位元</a:t>
            </a:r>
            <a:r>
              <a:rPr kumimoji="0" lang="en-US" altLang="zh-TW" sz="1200" b="1" dirty="0" smtClean="0">
                <a:solidFill>
                  <a:srgbClr val="FF0000"/>
                </a:solidFill>
              </a:rPr>
              <a:t>)</a:t>
            </a:r>
            <a:r>
              <a:rPr kumimoji="0" lang="zh-TW" altLang="en-US" sz="1200" b="1" dirty="0" smtClean="0">
                <a:solidFill>
                  <a:srgbClr val="FF0000"/>
                </a:solidFill>
              </a:rPr>
              <a:t> 、輸入代號</a:t>
            </a:r>
            <a:endParaRPr kumimoji="0" lang="en-US" altLang="zh-TW" sz="1200" b="1" dirty="0" smtClean="0">
              <a:solidFill>
                <a:srgbClr val="FF0000"/>
              </a:solidFill>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US" altLang="zh-TW" sz="1200" b="1" i="0" u="none" strike="noStrike" cap="none" normalizeH="0" baseline="0" dirty="0" smtClean="0">
                <a:ln>
                  <a:noFill/>
                </a:ln>
                <a:solidFill>
                  <a:srgbClr val="FF0000"/>
                </a:solidFill>
                <a:effectLst/>
              </a:rPr>
              <a:t>4.</a:t>
            </a:r>
            <a:r>
              <a:rPr kumimoji="0" lang="zh-TW" altLang="en-US" sz="1200" b="1" i="0" u="none" strike="noStrike" cap="none" normalizeH="0" baseline="0" dirty="0" smtClean="0">
                <a:ln>
                  <a:noFill/>
                </a:ln>
                <a:solidFill>
                  <a:srgbClr val="FF0000"/>
                </a:solidFill>
                <a:effectLst/>
              </a:rPr>
              <a:t>輸入筆數及單位數</a:t>
            </a:r>
            <a:endParaRPr kumimoji="0" lang="en-US" altLang="zh-TW" sz="1200" b="1" dirty="0" smtClean="0">
              <a:solidFill>
                <a:srgbClr val="FF0000"/>
              </a:solidFill>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US" altLang="zh-TW" sz="1200" b="1" i="0" u="none" strike="noStrike" cap="none" normalizeH="0" baseline="0" dirty="0" smtClean="0">
                <a:ln>
                  <a:noFill/>
                </a:ln>
                <a:solidFill>
                  <a:srgbClr val="FF0000"/>
                </a:solidFill>
                <a:effectLst/>
              </a:rPr>
              <a:t>5.</a:t>
            </a:r>
            <a:r>
              <a:rPr kumimoji="0" lang="zh-TW" altLang="en-US" sz="1200" b="1" i="0" u="none" strike="noStrike" cap="none" normalizeH="0" baseline="0" dirty="0" smtClean="0">
                <a:ln>
                  <a:noFill/>
                </a:ln>
                <a:solidFill>
                  <a:srgbClr val="FF0000"/>
                </a:solidFill>
                <a:effectLst/>
              </a:rPr>
              <a:t>勾選上傳文件</a:t>
            </a:r>
          </a:p>
        </p:txBody>
      </p:sp>
    </p:spTree>
    <p:extLst>
      <p:ext uri="{BB962C8B-B14F-4D97-AF65-F5344CB8AC3E}">
        <p14:creationId xmlns:p14="http://schemas.microsoft.com/office/powerpoint/2010/main" val="32715922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706090"/>
          </a:xfrm>
        </p:spPr>
        <p:txBody>
          <a:bodyPr/>
          <a:lstStyle/>
          <a:p>
            <a:r>
              <a:rPr lang="zh-TW" altLang="en-US" dirty="0"/>
              <a:t>參、</a:t>
            </a:r>
            <a:r>
              <a:rPr lang="zh-TW" altLang="zh-TW" dirty="0"/>
              <a:t>電子化申請作業</a:t>
            </a:r>
            <a:r>
              <a:rPr lang="zh-TW" altLang="en-US" dirty="0"/>
              <a:t>內容及畫面</a:t>
            </a:r>
          </a:p>
        </p:txBody>
      </p:sp>
      <p:pic>
        <p:nvPicPr>
          <p:cNvPr id="5" name="內容版面配置區 4"/>
          <p:cNvPicPr>
            <a:picLocks noGrp="1" noChangeAspect="1"/>
          </p:cNvPicPr>
          <p:nvPr>
            <p:ph idx="1"/>
          </p:nvPr>
        </p:nvPicPr>
        <p:blipFill rotWithShape="1">
          <a:blip r:embed="rId2"/>
          <a:srcRect l="19572" t="12586" r="20467" b="4350"/>
          <a:stretch/>
        </p:blipFill>
        <p:spPr>
          <a:xfrm>
            <a:off x="422548" y="1565503"/>
            <a:ext cx="8363272" cy="4971822"/>
          </a:xfrm>
          <a:prstGeom prst="rect">
            <a:avLst/>
          </a:prstGeom>
        </p:spPr>
      </p:pic>
      <p:sp>
        <p:nvSpPr>
          <p:cNvPr id="6" name="矩形 5"/>
          <p:cNvSpPr/>
          <p:nvPr/>
        </p:nvSpPr>
        <p:spPr>
          <a:xfrm>
            <a:off x="460673" y="980728"/>
            <a:ext cx="6927969" cy="584775"/>
          </a:xfrm>
          <a:prstGeom prst="rect">
            <a:avLst/>
          </a:prstGeom>
        </p:spPr>
        <p:txBody>
          <a:bodyPr wrap="square">
            <a:spAutoFit/>
          </a:bodyPr>
          <a:lstStyle/>
          <a:p>
            <a:pPr algn="l"/>
            <a:r>
              <a:rPr lang="en-US" altLang="zh-TW" sz="1600" b="1" dirty="0" smtClean="0">
                <a:solidFill>
                  <a:srgbClr val="FF0000"/>
                </a:solidFill>
                <a:latin typeface="+mn-ea"/>
                <a:ea typeface="+mn-ea"/>
              </a:rPr>
              <a:t>(F081)</a:t>
            </a:r>
            <a:r>
              <a:rPr lang="zh-TW" altLang="en-US" sz="1600" b="1" dirty="0" smtClean="0">
                <a:solidFill>
                  <a:srgbClr val="FF0000"/>
                </a:solidFill>
                <a:latin typeface="+mn-ea"/>
                <a:ea typeface="+mn-ea"/>
              </a:rPr>
              <a:t>：申請作業項目</a:t>
            </a:r>
            <a:endParaRPr lang="en-US" altLang="zh-TW" sz="1600" b="1" dirty="0" smtClean="0">
              <a:solidFill>
                <a:srgbClr val="FF0000"/>
              </a:solidFill>
              <a:latin typeface="+mn-ea"/>
              <a:ea typeface="+mn-ea"/>
            </a:endParaRPr>
          </a:p>
          <a:p>
            <a:pPr algn="l"/>
            <a:r>
              <a:rPr lang="zh-TW" altLang="en-US" sz="1600" b="1" dirty="0" smtClean="0">
                <a:solidFill>
                  <a:srgbClr val="FF0000"/>
                </a:solidFill>
                <a:latin typeface="+mn-ea"/>
                <a:ea typeface="+mn-ea"/>
              </a:rPr>
              <a:t>更正登錄資料</a:t>
            </a:r>
            <a:endParaRPr lang="zh-TW" altLang="en-US" sz="1600" b="1" dirty="0">
              <a:solidFill>
                <a:srgbClr val="FF0000"/>
              </a:solidFill>
              <a:latin typeface="+mn-ea"/>
              <a:ea typeface="+mn-ea"/>
            </a:endParaRPr>
          </a:p>
        </p:txBody>
      </p:sp>
      <p:sp>
        <p:nvSpPr>
          <p:cNvPr id="7" name="橢圓形圖說文字 6"/>
          <p:cNvSpPr/>
          <p:nvPr/>
        </p:nvSpPr>
        <p:spPr bwMode="auto">
          <a:xfrm>
            <a:off x="5724128" y="717810"/>
            <a:ext cx="3034680" cy="2207133"/>
          </a:xfrm>
          <a:prstGeom prst="wedgeEllipseCallout">
            <a:avLst>
              <a:gd name="adj1" fmla="val -125269"/>
              <a:gd name="adj2" fmla="val 46354"/>
            </a:avLst>
          </a:prstGeom>
          <a:noFill/>
          <a:ln w="12700" cap="rnd"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zh-TW" sz="1200" b="1" i="0" u="none" strike="noStrike" cap="none" normalizeH="0" baseline="0" dirty="0" smtClean="0">
                <a:ln>
                  <a:noFill/>
                </a:ln>
                <a:solidFill>
                  <a:srgbClr val="FF0000"/>
                </a:solidFill>
                <a:effectLst/>
              </a:rPr>
              <a:t>1.</a:t>
            </a:r>
            <a:r>
              <a:rPr kumimoji="0" lang="zh-TW" altLang="en-US" sz="1200" b="1" i="0" u="none" strike="noStrike" cap="none" normalizeH="0" baseline="0" dirty="0" smtClean="0">
                <a:ln>
                  <a:noFill/>
                </a:ln>
                <a:solidFill>
                  <a:srgbClr val="FF0000"/>
                </a:solidFill>
                <a:effectLst/>
              </a:rPr>
              <a:t>選擇申請項目</a:t>
            </a:r>
            <a:endParaRPr kumimoji="0" lang="en-US" altLang="zh-TW" sz="1200" b="1" i="0" u="none" strike="noStrike" cap="none" normalizeH="0" baseline="0" dirty="0" smtClean="0">
              <a:ln>
                <a:noFill/>
              </a:ln>
              <a:solidFill>
                <a:srgbClr val="FF0000"/>
              </a:solidFill>
              <a:effectLst/>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US" altLang="zh-TW" sz="1200" b="1" dirty="0" smtClean="0">
                <a:solidFill>
                  <a:srgbClr val="FF0000"/>
                </a:solidFill>
              </a:rPr>
              <a:t>2.</a:t>
            </a:r>
            <a:r>
              <a:rPr kumimoji="0" lang="zh-TW" altLang="en-US" sz="1200" b="1" dirty="0" smtClean="0">
                <a:solidFill>
                  <a:srgbClr val="FF0000"/>
                </a:solidFill>
              </a:rPr>
              <a:t>摘要</a:t>
            </a:r>
            <a:r>
              <a:rPr kumimoji="0" lang="zh-TW" altLang="en-US" sz="1200" b="1" i="0" u="none" strike="noStrike" cap="none" normalizeH="0" baseline="0" dirty="0" smtClean="0">
                <a:ln>
                  <a:noFill/>
                </a:ln>
                <a:solidFill>
                  <a:srgbClr val="FF0000"/>
                </a:solidFill>
                <a:effectLst/>
              </a:rPr>
              <a:t>可輸入</a:t>
            </a:r>
            <a:r>
              <a:rPr kumimoji="0" lang="en-US" altLang="zh-TW" sz="1200" b="1" i="0" u="none" strike="noStrike" cap="none" normalizeH="0" baseline="0" dirty="0" smtClean="0">
                <a:ln>
                  <a:noFill/>
                </a:ln>
                <a:solidFill>
                  <a:srgbClr val="FF0000"/>
                </a:solidFill>
                <a:effectLst/>
              </a:rPr>
              <a:t>30</a:t>
            </a:r>
            <a:r>
              <a:rPr kumimoji="0" lang="zh-TW" altLang="en-US" sz="1200" b="1" i="0" u="none" strike="noStrike" cap="none" normalizeH="0" baseline="0" dirty="0" smtClean="0">
                <a:ln>
                  <a:noFill/>
                </a:ln>
                <a:solidFill>
                  <a:srgbClr val="FF0000"/>
                </a:solidFill>
                <a:effectLst/>
              </a:rPr>
              <a:t>中文字</a:t>
            </a:r>
            <a:r>
              <a:rPr kumimoji="0" lang="en-US" altLang="zh-TW" sz="1200" b="1" i="0" u="none" strike="noStrike" cap="none" normalizeH="0" baseline="0" dirty="0" smtClean="0">
                <a:ln>
                  <a:noFill/>
                </a:ln>
                <a:solidFill>
                  <a:srgbClr val="FF0000"/>
                </a:solidFill>
                <a:effectLst/>
              </a:rPr>
              <a:t>(60</a:t>
            </a:r>
            <a:r>
              <a:rPr kumimoji="0" lang="zh-TW" altLang="en-US" sz="1200" b="1" i="0" u="none" strike="noStrike" cap="none" normalizeH="0" baseline="0" dirty="0" smtClean="0">
                <a:ln>
                  <a:noFill/>
                </a:ln>
                <a:solidFill>
                  <a:srgbClr val="FF0000"/>
                </a:solidFill>
                <a:effectLst/>
              </a:rPr>
              <a:t>位元</a:t>
            </a:r>
            <a:r>
              <a:rPr kumimoji="0" lang="en-US" altLang="zh-TW" sz="1200" b="1" i="0" u="none" strike="noStrike" cap="none" normalizeH="0" baseline="0" dirty="0" smtClean="0">
                <a:ln>
                  <a:noFill/>
                </a:ln>
                <a:solidFill>
                  <a:srgbClr val="FF0000"/>
                </a:solidFill>
                <a:effectLst/>
              </a:rPr>
              <a:t>)</a:t>
            </a:r>
          </a:p>
          <a:p>
            <a:pPr algn="l" eaLnBrk="0" hangingPunct="0"/>
            <a:r>
              <a:rPr kumimoji="0" lang="en-US" altLang="zh-TW" sz="1200" b="1" dirty="0" smtClean="0">
                <a:solidFill>
                  <a:srgbClr val="FF0000"/>
                </a:solidFill>
              </a:rPr>
              <a:t>3.</a:t>
            </a:r>
            <a:r>
              <a:rPr kumimoji="0" lang="zh-TW" altLang="en-US" sz="1200" b="1" dirty="0" smtClean="0">
                <a:solidFill>
                  <a:srgbClr val="FF0000"/>
                </a:solidFill>
              </a:rPr>
              <a:t>選擇更正原因及輸入更正說明</a:t>
            </a:r>
            <a:endParaRPr kumimoji="0" lang="en-US" altLang="zh-TW" sz="1200" b="1" dirty="0" smtClean="0">
              <a:solidFill>
                <a:srgbClr val="FF0000"/>
              </a:solidFill>
            </a:endParaRPr>
          </a:p>
          <a:p>
            <a:pPr algn="l" eaLnBrk="0" hangingPunct="0"/>
            <a:r>
              <a:rPr kumimoji="0" lang="en-US" altLang="zh-TW" sz="1200" b="1" dirty="0" smtClean="0">
                <a:solidFill>
                  <a:srgbClr val="FF0000"/>
                </a:solidFill>
              </a:rPr>
              <a:t>4.</a:t>
            </a:r>
            <a:r>
              <a:rPr kumimoji="0" lang="zh-TW" altLang="en-US" sz="1200" b="1" dirty="0" smtClean="0">
                <a:solidFill>
                  <a:srgbClr val="FF0000"/>
                </a:solidFill>
              </a:rPr>
              <a:t>受益憑證名稱或簡稱可輸入</a:t>
            </a:r>
            <a:r>
              <a:rPr kumimoji="0" lang="en-US" altLang="zh-TW" sz="1200" b="1" dirty="0" smtClean="0">
                <a:solidFill>
                  <a:srgbClr val="FF0000"/>
                </a:solidFill>
              </a:rPr>
              <a:t>30</a:t>
            </a:r>
            <a:r>
              <a:rPr kumimoji="0" lang="zh-TW" altLang="en-US" sz="1200" b="1" dirty="0" smtClean="0">
                <a:solidFill>
                  <a:srgbClr val="FF0000"/>
                </a:solidFill>
              </a:rPr>
              <a:t>中文</a:t>
            </a:r>
            <a:r>
              <a:rPr kumimoji="0" lang="en-US" altLang="zh-TW" sz="1200" b="1" dirty="0" smtClean="0">
                <a:solidFill>
                  <a:srgbClr val="FF0000"/>
                </a:solidFill>
              </a:rPr>
              <a:t>(60</a:t>
            </a:r>
            <a:r>
              <a:rPr kumimoji="0" lang="zh-TW" altLang="en-US" sz="1200" b="1" dirty="0" smtClean="0">
                <a:solidFill>
                  <a:srgbClr val="FF0000"/>
                </a:solidFill>
              </a:rPr>
              <a:t>位元</a:t>
            </a:r>
            <a:r>
              <a:rPr kumimoji="0" lang="en-US" altLang="zh-TW" sz="1200" b="1" dirty="0" smtClean="0">
                <a:solidFill>
                  <a:srgbClr val="FF0000"/>
                </a:solidFill>
              </a:rPr>
              <a:t>)</a:t>
            </a:r>
            <a:r>
              <a:rPr kumimoji="0" lang="zh-TW" altLang="en-US" sz="1200" b="1" dirty="0" smtClean="0">
                <a:solidFill>
                  <a:srgbClr val="FF0000"/>
                </a:solidFill>
              </a:rPr>
              <a:t> 、輸入代號</a:t>
            </a:r>
            <a:endParaRPr kumimoji="0" lang="en-US" altLang="zh-TW" sz="1200" b="1" dirty="0" smtClean="0">
              <a:solidFill>
                <a:srgbClr val="FF0000"/>
              </a:solidFill>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US" altLang="zh-TW" sz="1200" b="1" i="0" u="none" strike="noStrike" cap="none" normalizeH="0" baseline="0" dirty="0" smtClean="0">
                <a:ln>
                  <a:noFill/>
                </a:ln>
                <a:solidFill>
                  <a:srgbClr val="FF0000"/>
                </a:solidFill>
                <a:effectLst/>
              </a:rPr>
              <a:t>5.</a:t>
            </a:r>
            <a:r>
              <a:rPr kumimoji="0" lang="zh-TW" altLang="en-US" sz="1200" b="1" i="0" u="none" strike="noStrike" cap="none" normalizeH="0" baseline="0" dirty="0" smtClean="0">
                <a:ln>
                  <a:noFill/>
                </a:ln>
                <a:solidFill>
                  <a:srgbClr val="FF0000"/>
                </a:solidFill>
                <a:effectLst/>
              </a:rPr>
              <a:t>輸入筆數及單位數</a:t>
            </a:r>
            <a:endParaRPr kumimoji="0" lang="en-US" altLang="zh-TW" sz="1200" b="1" dirty="0" smtClean="0">
              <a:solidFill>
                <a:srgbClr val="FF0000"/>
              </a:solidFill>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US" altLang="zh-TW" sz="1200" b="1" i="0" u="none" strike="noStrike" cap="none" normalizeH="0" baseline="0" dirty="0" smtClean="0">
                <a:ln>
                  <a:noFill/>
                </a:ln>
                <a:solidFill>
                  <a:srgbClr val="FF0000"/>
                </a:solidFill>
                <a:effectLst/>
              </a:rPr>
              <a:t>6.</a:t>
            </a:r>
            <a:r>
              <a:rPr kumimoji="0" lang="zh-TW" altLang="en-US" sz="1200" b="1" i="0" u="none" strike="noStrike" cap="none" normalizeH="0" baseline="0" dirty="0" smtClean="0">
                <a:ln>
                  <a:noFill/>
                </a:ln>
                <a:solidFill>
                  <a:srgbClr val="FF0000"/>
                </a:solidFill>
                <a:effectLst/>
              </a:rPr>
              <a:t>勾選上傳文件</a:t>
            </a:r>
          </a:p>
        </p:txBody>
      </p:sp>
    </p:spTree>
    <p:extLst>
      <p:ext uri="{BB962C8B-B14F-4D97-AF65-F5344CB8AC3E}">
        <p14:creationId xmlns:p14="http://schemas.microsoft.com/office/powerpoint/2010/main" val="7782277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idx="1"/>
          </p:nvPr>
        </p:nvPicPr>
        <p:blipFill rotWithShape="1">
          <a:blip r:embed="rId2"/>
          <a:srcRect l="17713" t="9402" r="15350" b="19899"/>
          <a:stretch/>
        </p:blipFill>
        <p:spPr>
          <a:xfrm>
            <a:off x="457200" y="1522517"/>
            <a:ext cx="8229600" cy="4728344"/>
          </a:xfrm>
          <a:prstGeom prst="rect">
            <a:avLst/>
          </a:prstGeom>
        </p:spPr>
      </p:pic>
      <p:sp>
        <p:nvSpPr>
          <p:cNvPr id="5" name="矩形 4"/>
          <p:cNvSpPr/>
          <p:nvPr/>
        </p:nvSpPr>
        <p:spPr>
          <a:xfrm>
            <a:off x="457200" y="923231"/>
            <a:ext cx="6927969" cy="584775"/>
          </a:xfrm>
          <a:prstGeom prst="rect">
            <a:avLst/>
          </a:prstGeom>
        </p:spPr>
        <p:txBody>
          <a:bodyPr wrap="square">
            <a:spAutoFit/>
          </a:bodyPr>
          <a:lstStyle/>
          <a:p>
            <a:pPr algn="l"/>
            <a:r>
              <a:rPr lang="en-US" altLang="zh-TW" sz="1600" b="1" dirty="0" smtClean="0">
                <a:solidFill>
                  <a:srgbClr val="FF0000"/>
                </a:solidFill>
                <a:latin typeface="+mn-ea"/>
                <a:ea typeface="+mn-ea"/>
              </a:rPr>
              <a:t>(F081)</a:t>
            </a:r>
            <a:r>
              <a:rPr lang="zh-TW" altLang="en-US" sz="1600" b="1" dirty="0" smtClean="0">
                <a:solidFill>
                  <a:srgbClr val="FF0000"/>
                </a:solidFill>
                <a:latin typeface="+mn-ea"/>
                <a:ea typeface="+mn-ea"/>
              </a:rPr>
              <a:t>：查詢</a:t>
            </a:r>
            <a:endParaRPr lang="en-US" altLang="zh-TW" sz="1600" b="1" dirty="0" smtClean="0">
              <a:solidFill>
                <a:srgbClr val="FF0000"/>
              </a:solidFill>
              <a:latin typeface="+mn-ea"/>
              <a:ea typeface="+mn-ea"/>
            </a:endParaRPr>
          </a:p>
          <a:p>
            <a:pPr algn="l"/>
            <a:r>
              <a:rPr lang="zh-TW" altLang="en-US" sz="1600" b="1" dirty="0" smtClean="0">
                <a:solidFill>
                  <a:srgbClr val="FF0000"/>
                </a:solidFill>
                <a:latin typeface="+mn-ea"/>
                <a:ea typeface="+mn-ea"/>
              </a:rPr>
              <a:t>流覽或列印申請書及附檔</a:t>
            </a:r>
            <a:endParaRPr lang="zh-TW" altLang="en-US" sz="1600" b="1" dirty="0">
              <a:solidFill>
                <a:srgbClr val="FF0000"/>
              </a:solidFill>
              <a:latin typeface="+mn-ea"/>
              <a:ea typeface="+mn-ea"/>
            </a:endParaRPr>
          </a:p>
        </p:txBody>
      </p:sp>
      <p:sp>
        <p:nvSpPr>
          <p:cNvPr id="6" name="標題 1"/>
          <p:cNvSpPr>
            <a:spLocks noGrp="1"/>
          </p:cNvSpPr>
          <p:nvPr>
            <p:ph type="title"/>
          </p:nvPr>
        </p:nvSpPr>
        <p:spPr>
          <a:xfrm>
            <a:off x="457200" y="274638"/>
            <a:ext cx="8229600" cy="634082"/>
          </a:xfrm>
        </p:spPr>
        <p:txBody>
          <a:bodyPr/>
          <a:lstStyle/>
          <a:p>
            <a:r>
              <a:rPr lang="zh-TW" altLang="en-US" dirty="0"/>
              <a:t>參、</a:t>
            </a:r>
            <a:r>
              <a:rPr lang="zh-TW" altLang="zh-TW" dirty="0"/>
              <a:t>電子化申請作業</a:t>
            </a:r>
            <a:r>
              <a:rPr lang="zh-TW" altLang="en-US" dirty="0"/>
              <a:t>內容及畫面</a:t>
            </a:r>
          </a:p>
        </p:txBody>
      </p:sp>
      <p:sp>
        <p:nvSpPr>
          <p:cNvPr id="7" name="橢圓 6"/>
          <p:cNvSpPr/>
          <p:nvPr/>
        </p:nvSpPr>
        <p:spPr bwMode="auto">
          <a:xfrm>
            <a:off x="4716016" y="4437112"/>
            <a:ext cx="1584176" cy="576064"/>
          </a:xfrm>
          <a:prstGeom prst="ellipse">
            <a:avLst/>
          </a:prstGeom>
          <a:noFill/>
          <a:ln w="22225">
            <a:solidFill>
              <a:srgbClr val="FF0000"/>
            </a:solidFill>
            <a:round/>
            <a:headEnd/>
            <a:tailEnd/>
          </a:ln>
        </p:spPr>
        <p:txBody>
          <a:bodyPr wrap="none" rtlCol="0" anchor="ctr"/>
          <a:lstStyle/>
          <a:p>
            <a:pPr algn="ctr" eaLnBrk="0" hangingPunct="0"/>
            <a:endParaRPr lang="zh-TW" altLang="en-US">
              <a:ea typeface="標楷體" pitchFamily="65" charset="-120"/>
            </a:endParaRPr>
          </a:p>
        </p:txBody>
      </p:sp>
    </p:spTree>
    <p:extLst>
      <p:ext uri="{BB962C8B-B14F-4D97-AF65-F5344CB8AC3E}">
        <p14:creationId xmlns:p14="http://schemas.microsoft.com/office/powerpoint/2010/main" val="18350118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634082"/>
          </a:xfrm>
        </p:spPr>
        <p:txBody>
          <a:bodyPr/>
          <a:lstStyle/>
          <a:p>
            <a:r>
              <a:rPr lang="zh-TW" altLang="en-US" dirty="0"/>
              <a:t>參、</a:t>
            </a:r>
            <a:r>
              <a:rPr lang="zh-TW" altLang="zh-TW" dirty="0"/>
              <a:t>電子化申請作業</a:t>
            </a:r>
            <a:r>
              <a:rPr lang="zh-TW" altLang="en-US" dirty="0"/>
              <a:t>內容及畫面</a:t>
            </a:r>
          </a:p>
        </p:txBody>
      </p:sp>
      <p:pic>
        <p:nvPicPr>
          <p:cNvPr id="5" name="內容版面配置區 4"/>
          <p:cNvPicPr>
            <a:picLocks noGrp="1" noChangeAspect="1"/>
          </p:cNvPicPr>
          <p:nvPr>
            <p:ph idx="1"/>
          </p:nvPr>
        </p:nvPicPr>
        <p:blipFill rotWithShape="1">
          <a:blip r:embed="rId3"/>
          <a:srcRect l="25837" t="10179" r="26731" b="5499"/>
          <a:stretch/>
        </p:blipFill>
        <p:spPr>
          <a:xfrm>
            <a:off x="646298" y="1545539"/>
            <a:ext cx="3853694" cy="4756089"/>
          </a:xfrm>
          <a:prstGeom prst="rect">
            <a:avLst/>
          </a:prstGeom>
          <a:ln w="19050">
            <a:solidFill>
              <a:schemeClr val="tx2"/>
            </a:solidFill>
          </a:ln>
        </p:spPr>
      </p:pic>
      <p:sp>
        <p:nvSpPr>
          <p:cNvPr id="6" name="矩形 5"/>
          <p:cNvSpPr/>
          <p:nvPr/>
        </p:nvSpPr>
        <p:spPr>
          <a:xfrm>
            <a:off x="566689" y="1124744"/>
            <a:ext cx="6927969" cy="338554"/>
          </a:xfrm>
          <a:prstGeom prst="rect">
            <a:avLst/>
          </a:prstGeom>
        </p:spPr>
        <p:txBody>
          <a:bodyPr wrap="square">
            <a:spAutoFit/>
          </a:bodyPr>
          <a:lstStyle/>
          <a:p>
            <a:pPr algn="l"/>
            <a:r>
              <a:rPr lang="zh-TW" altLang="en-US" sz="1600" b="1" dirty="0" smtClean="0">
                <a:solidFill>
                  <a:srgbClr val="FF0000"/>
                </a:solidFill>
                <a:latin typeface="標楷體" panose="03000509000000000000" pitchFamily="65" charset="-120"/>
                <a:ea typeface="標楷體" panose="03000509000000000000" pitchFamily="65" charset="-120"/>
              </a:rPr>
              <a:t>列印申請書及附件，送主管覆核</a:t>
            </a:r>
            <a:endParaRPr lang="zh-TW" altLang="en-US" sz="1600" b="1" dirty="0">
              <a:solidFill>
                <a:srgbClr val="FF0000"/>
              </a:solidFill>
              <a:latin typeface="標楷體" panose="03000509000000000000" pitchFamily="65" charset="-120"/>
              <a:ea typeface="標楷體" panose="03000509000000000000" pitchFamily="65" charset="-120"/>
            </a:endParaRPr>
          </a:p>
        </p:txBody>
      </p:sp>
      <p:pic>
        <p:nvPicPr>
          <p:cNvPr id="10" name="圖片 9"/>
          <p:cNvPicPr>
            <a:picLocks noChangeAspect="1"/>
          </p:cNvPicPr>
          <p:nvPr/>
        </p:nvPicPr>
        <p:blipFill rotWithShape="1">
          <a:blip r:embed="rId4"/>
          <a:srcRect l="31100" t="10800" r="30313" b="5901"/>
          <a:stretch/>
        </p:blipFill>
        <p:spPr>
          <a:xfrm>
            <a:off x="4788024" y="1535270"/>
            <a:ext cx="3898776" cy="4766358"/>
          </a:xfrm>
          <a:prstGeom prst="rect">
            <a:avLst/>
          </a:prstGeom>
          <a:ln w="19050">
            <a:solidFill>
              <a:schemeClr val="tx1"/>
            </a:solidFill>
          </a:ln>
        </p:spPr>
      </p:pic>
    </p:spTree>
    <p:extLst>
      <p:ext uri="{BB962C8B-B14F-4D97-AF65-F5344CB8AC3E}">
        <p14:creationId xmlns:p14="http://schemas.microsoft.com/office/powerpoint/2010/main" val="1934224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標題 1"/>
          <p:cNvSpPr>
            <a:spLocks noGrp="1"/>
          </p:cNvSpPr>
          <p:nvPr>
            <p:ph type="title"/>
          </p:nvPr>
        </p:nvSpPr>
        <p:spPr>
          <a:xfrm>
            <a:off x="457200" y="113139"/>
            <a:ext cx="8229600" cy="1143000"/>
          </a:xfrm>
        </p:spPr>
        <p:txBody>
          <a:bodyPr/>
          <a:lstStyle/>
          <a:p>
            <a:pPr algn="ctr"/>
            <a:r>
              <a:rPr lang="zh-TW" altLang="en-US" sz="4800" dirty="0" smtClean="0"/>
              <a:t>大綱</a:t>
            </a:r>
          </a:p>
        </p:txBody>
      </p:sp>
      <p:sp>
        <p:nvSpPr>
          <p:cNvPr id="7171" name="內容版面配置區 2"/>
          <p:cNvSpPr>
            <a:spLocks noGrp="1"/>
          </p:cNvSpPr>
          <p:nvPr>
            <p:ph idx="1"/>
          </p:nvPr>
        </p:nvSpPr>
        <p:spPr>
          <a:xfrm>
            <a:off x="457200" y="1268760"/>
            <a:ext cx="6995120" cy="4781128"/>
          </a:xfrm>
        </p:spPr>
        <p:txBody>
          <a:bodyPr/>
          <a:lstStyle/>
          <a:p>
            <a:pPr marL="514350" indent="-514350">
              <a:lnSpc>
                <a:spcPct val="150000"/>
              </a:lnSpc>
              <a:buNone/>
            </a:pPr>
            <a:r>
              <a:rPr lang="zh-TW" altLang="en-US" sz="2800" b="1" dirty="0" smtClean="0">
                <a:solidFill>
                  <a:schemeClr val="tx1"/>
                </a:solidFill>
              </a:rPr>
              <a:t>壹、背景</a:t>
            </a:r>
            <a:endParaRPr lang="en-US" altLang="zh-TW" sz="2800" b="1" dirty="0" smtClean="0">
              <a:solidFill>
                <a:schemeClr val="tx1"/>
              </a:solidFill>
            </a:endParaRPr>
          </a:p>
          <a:p>
            <a:pPr marL="514350" indent="-514350">
              <a:lnSpc>
                <a:spcPct val="150000"/>
              </a:lnSpc>
              <a:buNone/>
            </a:pPr>
            <a:r>
              <a:rPr lang="zh-TW" altLang="en-US" sz="2800" b="1" dirty="0" smtClean="0">
                <a:solidFill>
                  <a:schemeClr val="tx1"/>
                </a:solidFill>
              </a:rPr>
              <a:t>貳、</a:t>
            </a:r>
            <a:r>
              <a:rPr lang="zh-TW" altLang="zh-TW" sz="2800" b="1" dirty="0" smtClean="0">
                <a:solidFill>
                  <a:schemeClr val="tx1"/>
                </a:solidFill>
              </a:rPr>
              <a:t>電子化申請作業</a:t>
            </a:r>
            <a:r>
              <a:rPr lang="zh-TW" altLang="en-US" sz="2800" b="1" dirty="0" smtClean="0">
                <a:solidFill>
                  <a:schemeClr val="tx1"/>
                </a:solidFill>
              </a:rPr>
              <a:t>說明</a:t>
            </a:r>
            <a:endParaRPr lang="en-US" altLang="zh-TW" sz="2800" b="1" dirty="0" smtClean="0">
              <a:solidFill>
                <a:schemeClr val="tx1"/>
              </a:solidFill>
            </a:endParaRPr>
          </a:p>
          <a:p>
            <a:pPr marL="514350" indent="-514350">
              <a:lnSpc>
                <a:spcPct val="150000"/>
              </a:lnSpc>
              <a:buNone/>
            </a:pPr>
            <a:r>
              <a:rPr lang="zh-TW" altLang="en-US" sz="2800" b="1" dirty="0" smtClean="0">
                <a:solidFill>
                  <a:schemeClr val="tx1"/>
                </a:solidFill>
              </a:rPr>
              <a:t>参、</a:t>
            </a:r>
            <a:r>
              <a:rPr lang="zh-TW" altLang="zh-TW" sz="2800" b="1" dirty="0">
                <a:solidFill>
                  <a:schemeClr val="tx1"/>
                </a:solidFill>
              </a:rPr>
              <a:t>電子化申請</a:t>
            </a:r>
            <a:r>
              <a:rPr kumimoji="0" lang="zh-TW" altLang="en-US" sz="2800" b="1" dirty="0" smtClean="0">
                <a:solidFill>
                  <a:schemeClr val="tx1"/>
                </a:solidFill>
              </a:rPr>
              <a:t>作業</a:t>
            </a:r>
            <a:r>
              <a:rPr kumimoji="0" lang="zh-TW" altLang="en-US" sz="2800" b="1" dirty="0">
                <a:solidFill>
                  <a:schemeClr val="tx1"/>
                </a:solidFill>
              </a:rPr>
              <a:t>內容及畫面</a:t>
            </a:r>
            <a:endParaRPr kumimoji="0" lang="en-US" altLang="zh-TW" sz="2800" b="1" dirty="0">
              <a:solidFill>
                <a:schemeClr val="tx1"/>
              </a:solidFill>
            </a:endParaRPr>
          </a:p>
          <a:p>
            <a:pPr marL="514350" lvl="1" indent="-514350">
              <a:lnSpc>
                <a:spcPct val="150000"/>
              </a:lnSpc>
              <a:buNone/>
            </a:pPr>
            <a:r>
              <a:rPr lang="zh-TW" altLang="en-US" sz="2800" b="1" dirty="0" smtClean="0">
                <a:solidFill>
                  <a:schemeClr val="tx1"/>
                </a:solidFill>
                <a:cs typeface="+mn-cs"/>
              </a:rPr>
              <a:t>肆、效益</a:t>
            </a:r>
            <a:endParaRPr kumimoji="0" lang="zh-TW" altLang="en-US" sz="2800" b="1" dirty="0" smtClean="0">
              <a:solidFill>
                <a:schemeClr val="tx1"/>
              </a:solidFill>
              <a:latin typeface="Arial" charset="0"/>
              <a:sym typeface="Wingdings 2" pitchFamily="18" charset="2"/>
            </a:endParaRPr>
          </a:p>
          <a:p>
            <a:pPr>
              <a:buFont typeface="Wingdings" pitchFamily="2" charset="2"/>
              <a:buNone/>
            </a:pPr>
            <a:endParaRPr kumimoji="0" lang="zh-TW" altLang="en-US" sz="2800" b="1" dirty="0" smtClean="0">
              <a:solidFill>
                <a:schemeClr val="tx1"/>
              </a:solidFill>
              <a:latin typeface="Arial" charset="0"/>
            </a:endParaRPr>
          </a:p>
          <a:p>
            <a:endParaRPr lang="zh-TW" altLang="en-US" sz="2800" b="1" dirty="0" smtClean="0">
              <a:solidFill>
                <a:schemeClr val="tx1"/>
              </a:solidFill>
            </a:endParaRPr>
          </a:p>
        </p:txBody>
      </p:sp>
    </p:spTree>
    <p:extLst>
      <p:ext uri="{BB962C8B-B14F-4D97-AF65-F5344CB8AC3E}">
        <p14:creationId xmlns:p14="http://schemas.microsoft.com/office/powerpoint/2010/main" val="19251307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參、</a:t>
            </a:r>
            <a:r>
              <a:rPr lang="zh-TW" altLang="zh-TW" dirty="0"/>
              <a:t>電子化申請作業</a:t>
            </a:r>
            <a:r>
              <a:rPr lang="zh-TW" altLang="en-US" dirty="0"/>
              <a:t>內容及畫面</a:t>
            </a:r>
            <a:br>
              <a:rPr lang="zh-TW" altLang="en-US" dirty="0"/>
            </a:br>
            <a:endParaRPr lang="zh-TW" altLang="en-US" dirty="0"/>
          </a:p>
        </p:txBody>
      </p:sp>
      <p:pic>
        <p:nvPicPr>
          <p:cNvPr id="5" name="內容版面配置區 4"/>
          <p:cNvPicPr>
            <a:picLocks noGrp="1" noChangeAspect="1"/>
          </p:cNvPicPr>
          <p:nvPr>
            <p:ph idx="1"/>
          </p:nvPr>
        </p:nvPicPr>
        <p:blipFill rotWithShape="1">
          <a:blip r:embed="rId2"/>
          <a:srcRect l="19573" t="9918" r="19572" b="5759"/>
          <a:stretch/>
        </p:blipFill>
        <p:spPr>
          <a:xfrm>
            <a:off x="755576" y="1916832"/>
            <a:ext cx="7560840" cy="4680520"/>
          </a:xfrm>
          <a:prstGeom prst="rect">
            <a:avLst/>
          </a:prstGeom>
        </p:spPr>
      </p:pic>
      <p:sp>
        <p:nvSpPr>
          <p:cNvPr id="6" name="標題 5"/>
          <p:cNvSpPr txBox="1">
            <a:spLocks/>
          </p:cNvSpPr>
          <p:nvPr/>
        </p:nvSpPr>
        <p:spPr>
          <a:xfrm>
            <a:off x="457200" y="1005516"/>
            <a:ext cx="8229600" cy="1323439"/>
          </a:xfrm>
          <a:prstGeom prst="rect">
            <a:avLst/>
          </a:prstGeom>
        </p:spPr>
        <p:txBody>
          <a:bodyPr wrap="square">
            <a:spAutoFit/>
          </a:bodyPr>
          <a:lstStyle>
            <a:lvl1pPr algn="l" rtl="0" eaLnBrk="0" fontAlgn="base" hangingPunct="0">
              <a:spcBef>
                <a:spcPct val="0"/>
              </a:spcBef>
              <a:spcAft>
                <a:spcPct val="0"/>
              </a:spcAft>
              <a:defRPr kumimoji="1" sz="3200">
                <a:solidFill>
                  <a:srgbClr val="0000FF"/>
                </a:solidFill>
                <a:latin typeface="標楷體" pitchFamily="65" charset="-120"/>
                <a:ea typeface="標楷體" pitchFamily="65" charset="-120"/>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新細明體" pitchFamily="18" charset="-120"/>
              </a:defRPr>
            </a:lvl2pPr>
            <a:lvl3pPr algn="ctr" rtl="0" eaLnBrk="0" fontAlgn="base" hangingPunct="0">
              <a:spcBef>
                <a:spcPct val="0"/>
              </a:spcBef>
              <a:spcAft>
                <a:spcPct val="0"/>
              </a:spcAft>
              <a:defRPr kumimoji="1" sz="4400">
                <a:solidFill>
                  <a:schemeClr val="tx2"/>
                </a:solidFill>
                <a:latin typeface="Times New Roman" pitchFamily="18" charset="0"/>
                <a:ea typeface="新細明體" pitchFamily="18" charset="-120"/>
              </a:defRPr>
            </a:lvl3pPr>
            <a:lvl4pPr algn="ctr" rtl="0" eaLnBrk="0" fontAlgn="base" hangingPunct="0">
              <a:spcBef>
                <a:spcPct val="0"/>
              </a:spcBef>
              <a:spcAft>
                <a:spcPct val="0"/>
              </a:spcAft>
              <a:defRPr kumimoji="1" sz="4400">
                <a:solidFill>
                  <a:schemeClr val="tx2"/>
                </a:solidFill>
                <a:latin typeface="Times New Roman" pitchFamily="18" charset="0"/>
                <a:ea typeface="新細明體" pitchFamily="18" charset="-120"/>
              </a:defRPr>
            </a:lvl4pPr>
            <a:lvl5pPr algn="ctr" rtl="0" eaLnBrk="0" fontAlgn="base" hangingPunct="0">
              <a:spcBef>
                <a:spcPct val="0"/>
              </a:spcBef>
              <a:spcAft>
                <a:spcPct val="0"/>
              </a:spcAft>
              <a:defRPr kumimoji="1" sz="4400">
                <a:solidFill>
                  <a:schemeClr val="tx2"/>
                </a:solidFill>
                <a:latin typeface="Times New Roman" pitchFamily="18" charset="0"/>
                <a:ea typeface="新細明體" pitchFamily="18" charset="-120"/>
              </a:defRPr>
            </a:lvl5pPr>
            <a:lvl6pPr marL="457200" algn="ctr" rtl="0" fontAlgn="base">
              <a:spcBef>
                <a:spcPct val="0"/>
              </a:spcBef>
              <a:spcAft>
                <a:spcPct val="0"/>
              </a:spcAft>
              <a:defRPr kumimoji="1" sz="4400">
                <a:solidFill>
                  <a:schemeClr val="tx2"/>
                </a:solidFill>
                <a:latin typeface="Times New Roman" pitchFamily="18" charset="0"/>
                <a:ea typeface="新細明體" pitchFamily="18" charset="-120"/>
              </a:defRPr>
            </a:lvl6pPr>
            <a:lvl7pPr marL="914400" algn="ctr" rtl="0" fontAlgn="base">
              <a:spcBef>
                <a:spcPct val="0"/>
              </a:spcBef>
              <a:spcAft>
                <a:spcPct val="0"/>
              </a:spcAft>
              <a:defRPr kumimoji="1" sz="4400">
                <a:solidFill>
                  <a:schemeClr val="tx2"/>
                </a:solidFill>
                <a:latin typeface="Times New Roman" pitchFamily="18" charset="0"/>
                <a:ea typeface="新細明體" pitchFamily="18" charset="-120"/>
              </a:defRPr>
            </a:lvl7pPr>
            <a:lvl8pPr marL="1371600" algn="ctr" rtl="0" fontAlgn="base">
              <a:spcBef>
                <a:spcPct val="0"/>
              </a:spcBef>
              <a:spcAft>
                <a:spcPct val="0"/>
              </a:spcAft>
              <a:defRPr kumimoji="1" sz="4400">
                <a:solidFill>
                  <a:schemeClr val="tx2"/>
                </a:solidFill>
                <a:latin typeface="Times New Roman" pitchFamily="18" charset="0"/>
                <a:ea typeface="新細明體" pitchFamily="18" charset="-120"/>
              </a:defRPr>
            </a:lvl8pPr>
            <a:lvl9pPr marL="1828800" algn="ctr" rtl="0" fontAlgn="base">
              <a:spcBef>
                <a:spcPct val="0"/>
              </a:spcBef>
              <a:spcAft>
                <a:spcPct val="0"/>
              </a:spcAft>
              <a:defRPr kumimoji="1" sz="4400">
                <a:solidFill>
                  <a:schemeClr val="tx2"/>
                </a:solidFill>
                <a:latin typeface="Times New Roman" pitchFamily="18" charset="0"/>
                <a:ea typeface="新細明體" pitchFamily="18" charset="-120"/>
              </a:defRPr>
            </a:lvl9pPr>
          </a:lstStyle>
          <a:p>
            <a:r>
              <a:rPr lang="zh-TW" altLang="en-US" sz="2400" kern="0" dirty="0" smtClean="0">
                <a:solidFill>
                  <a:srgbClr val="000000"/>
                </a:solidFill>
              </a:rPr>
              <a:t>帳簿配發及無實體登錄子系統：</a:t>
            </a:r>
            <a:endParaRPr lang="en-US" altLang="zh-TW" sz="2400" kern="0" dirty="0" smtClean="0">
              <a:solidFill>
                <a:srgbClr val="000000"/>
              </a:solidFill>
            </a:endParaRPr>
          </a:p>
          <a:p>
            <a:r>
              <a:rPr lang="zh-TW" altLang="en-US" sz="2400" kern="0" dirty="0" smtClean="0">
                <a:solidFill>
                  <a:srgbClr val="000000"/>
                </a:solidFill>
              </a:rPr>
              <a:t>電子化申請作業</a:t>
            </a:r>
            <a:r>
              <a:rPr lang="en-US" altLang="zh-TW" sz="2400" kern="0" dirty="0" smtClean="0">
                <a:solidFill>
                  <a:srgbClr val="000000"/>
                </a:solidFill>
              </a:rPr>
              <a:t>-</a:t>
            </a:r>
            <a:r>
              <a:rPr lang="zh-TW" altLang="en-US" sz="2400" kern="0" dirty="0" smtClean="0">
                <a:solidFill>
                  <a:srgbClr val="000000"/>
                </a:solidFill>
              </a:rPr>
              <a:t>主管覆核</a:t>
            </a:r>
            <a:r>
              <a:rPr lang="en-US" altLang="zh-TW" sz="2400" kern="0" dirty="0" smtClean="0">
                <a:solidFill>
                  <a:srgbClr val="000000"/>
                </a:solidFill>
              </a:rPr>
              <a:t>(F082)</a:t>
            </a:r>
            <a:endParaRPr lang="zh-TW" altLang="en-US" sz="2400" kern="0" dirty="0" smtClean="0">
              <a:solidFill>
                <a:srgbClr val="000000"/>
              </a:solidFill>
            </a:endParaRPr>
          </a:p>
          <a:p>
            <a:endParaRPr lang="zh-TW" altLang="en-US" kern="0" dirty="0">
              <a:solidFill>
                <a:srgbClr val="000000"/>
              </a:solidFill>
            </a:endParaRPr>
          </a:p>
        </p:txBody>
      </p:sp>
      <p:sp>
        <p:nvSpPr>
          <p:cNvPr id="7" name="橢圓形圖說文字 6"/>
          <p:cNvSpPr/>
          <p:nvPr/>
        </p:nvSpPr>
        <p:spPr bwMode="auto">
          <a:xfrm>
            <a:off x="5652120" y="3583024"/>
            <a:ext cx="3491880" cy="1286136"/>
          </a:xfrm>
          <a:prstGeom prst="wedgeEllipseCallout">
            <a:avLst>
              <a:gd name="adj1" fmla="val -58529"/>
              <a:gd name="adj2" fmla="val 16182"/>
            </a:avLst>
          </a:prstGeom>
          <a:noFill/>
          <a:ln w="12700" cap="rnd"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zh-TW" sz="1400" b="1" i="0" u="none" strike="noStrike" cap="none" normalizeH="0" baseline="0" dirty="0" smtClean="0">
                <a:ln>
                  <a:noFill/>
                </a:ln>
                <a:solidFill>
                  <a:srgbClr val="FF0000"/>
                </a:solidFill>
                <a:effectLst/>
              </a:rPr>
              <a:t>1.</a:t>
            </a:r>
            <a:r>
              <a:rPr kumimoji="0" lang="zh-TW" altLang="en-US" sz="1400" b="1" i="0" u="none" strike="noStrike" cap="none" normalizeH="0" baseline="0" dirty="0" smtClean="0">
                <a:ln>
                  <a:noFill/>
                </a:ln>
                <a:solidFill>
                  <a:srgbClr val="FF0000"/>
                </a:solidFill>
                <a:effectLst/>
              </a:rPr>
              <a:t>主管核對無誤後，勾選覆核</a:t>
            </a:r>
            <a:endParaRPr kumimoji="0" lang="en-US" altLang="zh-TW" sz="1400" b="1" i="0" u="none" strike="noStrike" cap="none" normalizeH="0" baseline="0" dirty="0" smtClean="0">
              <a:ln>
                <a:noFill/>
              </a:ln>
              <a:solidFill>
                <a:srgbClr val="FF0000"/>
              </a:solidFill>
              <a:effectLst/>
            </a:endParaRPr>
          </a:p>
          <a:p>
            <a:pPr marL="0" marR="0" indent="0" algn="l" defTabSz="914400" rtl="0" eaLnBrk="0" fontAlgn="base" latinLnBrk="0" hangingPunct="0">
              <a:lnSpc>
                <a:spcPct val="100000"/>
              </a:lnSpc>
              <a:spcBef>
                <a:spcPct val="0"/>
              </a:spcBef>
              <a:spcAft>
                <a:spcPct val="0"/>
              </a:spcAft>
              <a:buClrTx/>
              <a:buSzTx/>
              <a:buFontTx/>
              <a:buNone/>
              <a:tabLst/>
            </a:pPr>
            <a:r>
              <a:rPr lang="en-US" altLang="zh-TW" sz="1400" dirty="0" smtClean="0">
                <a:solidFill>
                  <a:srgbClr val="FF0000"/>
                </a:solidFill>
              </a:rPr>
              <a:t>2.</a:t>
            </a:r>
            <a:r>
              <a:rPr lang="zh-TW" altLang="en-US" sz="1400" dirty="0" smtClean="0">
                <a:solidFill>
                  <a:srgbClr val="FF0000"/>
                </a:solidFill>
              </a:rPr>
              <a:t>主管</a:t>
            </a:r>
            <a:r>
              <a:rPr kumimoji="0" lang="zh-TW" altLang="en-US" sz="1400" b="1" i="0" u="none" strike="noStrike" cap="none" normalizeH="0" baseline="0" dirty="0" smtClean="0">
                <a:ln>
                  <a:noFill/>
                </a:ln>
                <a:solidFill>
                  <a:srgbClr val="FF0000"/>
                </a:solidFill>
                <a:effectLst/>
              </a:rPr>
              <a:t>覆核後，即無法更改</a:t>
            </a:r>
            <a:endParaRPr kumimoji="0" lang="en-US" altLang="zh-TW" sz="1400" b="1" i="0" u="none" strike="noStrike" cap="none" normalizeH="0" baseline="0" dirty="0" smtClean="0">
              <a:ln>
                <a:noFill/>
              </a:ln>
              <a:solidFill>
                <a:srgbClr val="FF0000"/>
              </a:solidFill>
              <a:effectLst/>
            </a:endParaRPr>
          </a:p>
          <a:p>
            <a:pPr marL="0" marR="0" indent="0" algn="l" defTabSz="914400" rtl="0" eaLnBrk="0" fontAlgn="base" latinLnBrk="0" hangingPunct="0">
              <a:lnSpc>
                <a:spcPct val="100000"/>
              </a:lnSpc>
              <a:spcBef>
                <a:spcPct val="0"/>
              </a:spcBef>
              <a:spcAft>
                <a:spcPct val="0"/>
              </a:spcAft>
              <a:buClrTx/>
              <a:buSzTx/>
              <a:buFontTx/>
              <a:buNone/>
              <a:tabLst/>
            </a:pPr>
            <a:r>
              <a:rPr lang="en-US" altLang="zh-TW" sz="1400" dirty="0" smtClean="0">
                <a:solidFill>
                  <a:srgbClr val="FF0000"/>
                </a:solidFill>
              </a:rPr>
              <a:t>3.</a:t>
            </a:r>
            <a:r>
              <a:rPr lang="zh-TW" altLang="en-US" sz="1400" dirty="0" smtClean="0">
                <a:solidFill>
                  <a:srgbClr val="FF0000"/>
                </a:solidFill>
              </a:rPr>
              <a:t>覆核後，請</a:t>
            </a:r>
            <a:r>
              <a:rPr kumimoji="0" lang="zh-TW" altLang="en-US" sz="1400" b="1" i="0" u="none" strike="noStrike" cap="none" normalizeH="0" baseline="0" dirty="0" smtClean="0">
                <a:ln>
                  <a:noFill/>
                </a:ln>
                <a:solidFill>
                  <a:srgbClr val="FF0000"/>
                </a:solidFill>
                <a:effectLst/>
              </a:rPr>
              <a:t>電話通知集保收件</a:t>
            </a:r>
          </a:p>
        </p:txBody>
      </p:sp>
      <p:sp>
        <p:nvSpPr>
          <p:cNvPr id="8" name="橢圓 7"/>
          <p:cNvSpPr/>
          <p:nvPr/>
        </p:nvSpPr>
        <p:spPr bwMode="auto">
          <a:xfrm>
            <a:off x="6125344" y="2975772"/>
            <a:ext cx="1584176" cy="576064"/>
          </a:xfrm>
          <a:prstGeom prst="ellipse">
            <a:avLst/>
          </a:prstGeom>
          <a:noFill/>
          <a:ln w="22225">
            <a:solidFill>
              <a:srgbClr val="FF0000"/>
            </a:solidFill>
            <a:round/>
            <a:headEnd/>
            <a:tailEnd/>
          </a:ln>
        </p:spPr>
        <p:txBody>
          <a:bodyPr wrap="none" rtlCol="0" anchor="ctr"/>
          <a:lstStyle/>
          <a:p>
            <a:pPr algn="ctr" eaLnBrk="0" hangingPunct="0"/>
            <a:endParaRPr lang="zh-TW" altLang="en-US">
              <a:ea typeface="標楷體" pitchFamily="65" charset="-120"/>
            </a:endParaRPr>
          </a:p>
        </p:txBody>
      </p:sp>
    </p:spTree>
    <p:extLst>
      <p:ext uri="{BB962C8B-B14F-4D97-AF65-F5344CB8AC3E}">
        <p14:creationId xmlns:p14="http://schemas.microsoft.com/office/powerpoint/2010/main" val="4518399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內容版面配置區 4"/>
          <p:cNvPicPr>
            <a:picLocks noGrp="1" noChangeAspect="1"/>
          </p:cNvPicPr>
          <p:nvPr>
            <p:ph idx="1"/>
          </p:nvPr>
        </p:nvPicPr>
        <p:blipFill rotWithShape="1">
          <a:blip r:embed="rId2"/>
          <a:srcRect l="20467" t="10937" r="19572" b="6250"/>
          <a:stretch/>
        </p:blipFill>
        <p:spPr>
          <a:xfrm>
            <a:off x="611560" y="1916832"/>
            <a:ext cx="7776864" cy="4464496"/>
          </a:xfrm>
          <a:prstGeom prst="rect">
            <a:avLst/>
          </a:prstGeom>
        </p:spPr>
      </p:pic>
      <p:sp>
        <p:nvSpPr>
          <p:cNvPr id="6" name="標題 5"/>
          <p:cNvSpPr>
            <a:spLocks noGrp="1"/>
          </p:cNvSpPr>
          <p:nvPr>
            <p:ph type="title"/>
          </p:nvPr>
        </p:nvSpPr>
        <p:spPr>
          <a:xfrm>
            <a:off x="467544" y="1034306"/>
            <a:ext cx="8229600" cy="1384995"/>
          </a:xfrm>
          <a:prstGeom prst="rect">
            <a:avLst/>
          </a:prstGeom>
        </p:spPr>
        <p:txBody>
          <a:bodyPr wrap="square">
            <a:spAutoFit/>
          </a:bodyPr>
          <a:lstStyle/>
          <a:p>
            <a:r>
              <a:rPr lang="zh-TW" altLang="en-US" sz="2400" b="1" dirty="0">
                <a:solidFill>
                  <a:srgbClr val="000000"/>
                </a:solidFill>
                <a:latin typeface="+mn-ea"/>
                <a:ea typeface="+mn-ea"/>
              </a:rPr>
              <a:t>帳簿配發及無實體登錄子系統</a:t>
            </a:r>
            <a:r>
              <a:rPr lang="zh-TW" altLang="en-US" sz="2400" b="1" dirty="0" smtClean="0">
                <a:solidFill>
                  <a:srgbClr val="000000"/>
                </a:solidFill>
                <a:latin typeface="+mn-ea"/>
                <a:ea typeface="+mn-ea"/>
              </a:rPr>
              <a:t>：</a:t>
            </a:r>
            <a:endParaRPr lang="en-US" altLang="zh-TW" sz="2400" b="1" dirty="0" smtClean="0">
              <a:solidFill>
                <a:srgbClr val="000000"/>
              </a:solidFill>
              <a:latin typeface="+mn-ea"/>
              <a:ea typeface="+mn-ea"/>
            </a:endParaRPr>
          </a:p>
          <a:p>
            <a:r>
              <a:rPr lang="zh-TW" altLang="en-US" sz="2400" b="1" dirty="0" smtClean="0">
                <a:solidFill>
                  <a:srgbClr val="000000"/>
                </a:solidFill>
                <a:latin typeface="+mn-ea"/>
                <a:ea typeface="+mn-ea"/>
              </a:rPr>
              <a:t>電子</a:t>
            </a:r>
            <a:r>
              <a:rPr lang="zh-TW" altLang="en-US" sz="2400" b="1" dirty="0">
                <a:solidFill>
                  <a:srgbClr val="000000"/>
                </a:solidFill>
                <a:latin typeface="+mn-ea"/>
                <a:ea typeface="+mn-ea"/>
              </a:rPr>
              <a:t>化申請作業</a:t>
            </a:r>
            <a:r>
              <a:rPr lang="en-US" altLang="zh-TW" sz="2400" b="1" dirty="0" smtClean="0">
                <a:solidFill>
                  <a:srgbClr val="000000"/>
                </a:solidFill>
                <a:latin typeface="+mn-ea"/>
                <a:ea typeface="+mn-ea"/>
              </a:rPr>
              <a:t>-</a:t>
            </a:r>
            <a:r>
              <a:rPr lang="zh-TW" altLang="en-US" sz="2400" b="1" dirty="0" smtClean="0">
                <a:solidFill>
                  <a:srgbClr val="000000"/>
                </a:solidFill>
                <a:latin typeface="+mn-ea"/>
                <a:ea typeface="+mn-ea"/>
              </a:rPr>
              <a:t>查詢</a:t>
            </a:r>
            <a:r>
              <a:rPr lang="en-US" altLang="zh-TW" sz="2400" b="1" dirty="0" smtClean="0">
                <a:solidFill>
                  <a:srgbClr val="000000"/>
                </a:solidFill>
                <a:latin typeface="+mn-ea"/>
                <a:ea typeface="+mn-ea"/>
              </a:rPr>
              <a:t>(F084)</a:t>
            </a:r>
            <a:endParaRPr lang="zh-TW" altLang="en-US" sz="2400" b="1" dirty="0">
              <a:solidFill>
                <a:srgbClr val="000000"/>
              </a:solidFill>
              <a:latin typeface="+mn-ea"/>
              <a:ea typeface="+mn-ea"/>
            </a:endParaRPr>
          </a:p>
          <a:p>
            <a:endParaRPr lang="zh-TW" altLang="en-US" b="1" dirty="0">
              <a:solidFill>
                <a:srgbClr val="000000"/>
              </a:solidFill>
            </a:endParaRPr>
          </a:p>
        </p:txBody>
      </p:sp>
      <p:sp>
        <p:nvSpPr>
          <p:cNvPr id="7" name="標題 1"/>
          <p:cNvSpPr txBox="1">
            <a:spLocks/>
          </p:cNvSpPr>
          <p:nvPr/>
        </p:nvSpPr>
        <p:spPr>
          <a:xfrm>
            <a:off x="457200" y="274638"/>
            <a:ext cx="8229600" cy="706090"/>
          </a:xfrm>
          <a:prstGeom prst="rect">
            <a:avLst/>
          </a:prstGeom>
        </p:spPr>
        <p:txBody>
          <a:bodyPr/>
          <a:lstStyle>
            <a:lvl1pPr algn="l" rtl="0" eaLnBrk="0" fontAlgn="base" hangingPunct="0">
              <a:spcBef>
                <a:spcPct val="0"/>
              </a:spcBef>
              <a:spcAft>
                <a:spcPct val="0"/>
              </a:spcAft>
              <a:defRPr kumimoji="1" sz="3200">
                <a:solidFill>
                  <a:srgbClr val="0000FF"/>
                </a:solidFill>
                <a:latin typeface="標楷體" pitchFamily="65" charset="-120"/>
                <a:ea typeface="標楷體" pitchFamily="65" charset="-120"/>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新細明體" pitchFamily="18" charset="-120"/>
              </a:defRPr>
            </a:lvl2pPr>
            <a:lvl3pPr algn="ctr" rtl="0" eaLnBrk="0" fontAlgn="base" hangingPunct="0">
              <a:spcBef>
                <a:spcPct val="0"/>
              </a:spcBef>
              <a:spcAft>
                <a:spcPct val="0"/>
              </a:spcAft>
              <a:defRPr kumimoji="1" sz="4400">
                <a:solidFill>
                  <a:schemeClr val="tx2"/>
                </a:solidFill>
                <a:latin typeface="Times New Roman" pitchFamily="18" charset="0"/>
                <a:ea typeface="新細明體" pitchFamily="18" charset="-120"/>
              </a:defRPr>
            </a:lvl3pPr>
            <a:lvl4pPr algn="ctr" rtl="0" eaLnBrk="0" fontAlgn="base" hangingPunct="0">
              <a:spcBef>
                <a:spcPct val="0"/>
              </a:spcBef>
              <a:spcAft>
                <a:spcPct val="0"/>
              </a:spcAft>
              <a:defRPr kumimoji="1" sz="4400">
                <a:solidFill>
                  <a:schemeClr val="tx2"/>
                </a:solidFill>
                <a:latin typeface="Times New Roman" pitchFamily="18" charset="0"/>
                <a:ea typeface="新細明體" pitchFamily="18" charset="-120"/>
              </a:defRPr>
            </a:lvl4pPr>
            <a:lvl5pPr algn="ctr" rtl="0" eaLnBrk="0" fontAlgn="base" hangingPunct="0">
              <a:spcBef>
                <a:spcPct val="0"/>
              </a:spcBef>
              <a:spcAft>
                <a:spcPct val="0"/>
              </a:spcAft>
              <a:defRPr kumimoji="1" sz="4400">
                <a:solidFill>
                  <a:schemeClr val="tx2"/>
                </a:solidFill>
                <a:latin typeface="Times New Roman" pitchFamily="18" charset="0"/>
                <a:ea typeface="新細明體" pitchFamily="18" charset="-120"/>
              </a:defRPr>
            </a:lvl5pPr>
            <a:lvl6pPr marL="457200" algn="ctr" rtl="0" fontAlgn="base">
              <a:spcBef>
                <a:spcPct val="0"/>
              </a:spcBef>
              <a:spcAft>
                <a:spcPct val="0"/>
              </a:spcAft>
              <a:defRPr kumimoji="1" sz="4400">
                <a:solidFill>
                  <a:schemeClr val="tx2"/>
                </a:solidFill>
                <a:latin typeface="Times New Roman" pitchFamily="18" charset="0"/>
                <a:ea typeface="新細明體" pitchFamily="18" charset="-120"/>
              </a:defRPr>
            </a:lvl6pPr>
            <a:lvl7pPr marL="914400" algn="ctr" rtl="0" fontAlgn="base">
              <a:spcBef>
                <a:spcPct val="0"/>
              </a:spcBef>
              <a:spcAft>
                <a:spcPct val="0"/>
              </a:spcAft>
              <a:defRPr kumimoji="1" sz="4400">
                <a:solidFill>
                  <a:schemeClr val="tx2"/>
                </a:solidFill>
                <a:latin typeface="Times New Roman" pitchFamily="18" charset="0"/>
                <a:ea typeface="新細明體" pitchFamily="18" charset="-120"/>
              </a:defRPr>
            </a:lvl7pPr>
            <a:lvl8pPr marL="1371600" algn="ctr" rtl="0" fontAlgn="base">
              <a:spcBef>
                <a:spcPct val="0"/>
              </a:spcBef>
              <a:spcAft>
                <a:spcPct val="0"/>
              </a:spcAft>
              <a:defRPr kumimoji="1" sz="4400">
                <a:solidFill>
                  <a:schemeClr val="tx2"/>
                </a:solidFill>
                <a:latin typeface="Times New Roman" pitchFamily="18" charset="0"/>
                <a:ea typeface="新細明體" pitchFamily="18" charset="-120"/>
              </a:defRPr>
            </a:lvl8pPr>
            <a:lvl9pPr marL="1828800" algn="ctr" rtl="0" fontAlgn="base">
              <a:spcBef>
                <a:spcPct val="0"/>
              </a:spcBef>
              <a:spcAft>
                <a:spcPct val="0"/>
              </a:spcAft>
              <a:defRPr kumimoji="1" sz="4400">
                <a:solidFill>
                  <a:schemeClr val="tx2"/>
                </a:solidFill>
                <a:latin typeface="Times New Roman" pitchFamily="18" charset="0"/>
                <a:ea typeface="新細明體" pitchFamily="18" charset="-120"/>
              </a:defRPr>
            </a:lvl9pPr>
          </a:lstStyle>
          <a:p>
            <a:r>
              <a:rPr lang="zh-TW" altLang="en-US" sz="3600" b="0" kern="0" dirty="0">
                <a:solidFill>
                  <a:srgbClr val="000000"/>
                </a:solidFill>
                <a:latin typeface="Times New Roman"/>
                <a:ea typeface="標楷體"/>
              </a:rPr>
              <a:t>參、</a:t>
            </a:r>
            <a:r>
              <a:rPr lang="zh-TW" altLang="zh-TW" sz="3600" b="0" kern="0" dirty="0">
                <a:solidFill>
                  <a:srgbClr val="000000"/>
                </a:solidFill>
                <a:latin typeface="Times New Roman"/>
                <a:ea typeface="標楷體"/>
              </a:rPr>
              <a:t>電子化申請作業</a:t>
            </a:r>
            <a:r>
              <a:rPr lang="zh-TW" altLang="en-US" sz="3600" b="0" kern="0" dirty="0">
                <a:solidFill>
                  <a:srgbClr val="000000"/>
                </a:solidFill>
                <a:latin typeface="Times New Roman"/>
                <a:ea typeface="標楷體"/>
              </a:rPr>
              <a:t>內容及畫面</a:t>
            </a:r>
            <a:br>
              <a:rPr lang="zh-TW" altLang="en-US" sz="3600" b="0" kern="0" dirty="0">
                <a:solidFill>
                  <a:srgbClr val="000000"/>
                </a:solidFill>
                <a:latin typeface="Times New Roman"/>
                <a:ea typeface="標楷體"/>
              </a:rPr>
            </a:br>
            <a:endParaRPr lang="zh-TW" altLang="en-US" kern="0" dirty="0"/>
          </a:p>
        </p:txBody>
      </p:sp>
      <p:sp>
        <p:nvSpPr>
          <p:cNvPr id="8" name="橢圓 7"/>
          <p:cNvSpPr/>
          <p:nvPr/>
        </p:nvSpPr>
        <p:spPr bwMode="auto">
          <a:xfrm>
            <a:off x="4716016" y="3717032"/>
            <a:ext cx="504056" cy="648072"/>
          </a:xfrm>
          <a:prstGeom prst="ellipse">
            <a:avLst/>
          </a:prstGeom>
          <a:noFill/>
          <a:ln w="12700" cap="rnd"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a typeface="新細明體" pitchFamily="18" charset="-120"/>
            </a:endParaRPr>
          </a:p>
        </p:txBody>
      </p:sp>
    </p:spTree>
    <p:extLst>
      <p:ext uri="{BB962C8B-B14F-4D97-AF65-F5344CB8AC3E}">
        <p14:creationId xmlns:p14="http://schemas.microsoft.com/office/powerpoint/2010/main" val="25494824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參、</a:t>
            </a:r>
            <a:r>
              <a:rPr lang="zh-TW" altLang="zh-TW" dirty="0"/>
              <a:t>電子化申請作業</a:t>
            </a:r>
            <a:r>
              <a:rPr lang="zh-TW" altLang="en-US" dirty="0"/>
              <a:t>內容及畫面</a:t>
            </a:r>
            <a:br>
              <a:rPr lang="zh-TW" altLang="en-US" dirty="0"/>
            </a:br>
            <a:endParaRPr lang="zh-TW" altLang="en-US" dirty="0"/>
          </a:p>
        </p:txBody>
      </p:sp>
      <p:pic>
        <p:nvPicPr>
          <p:cNvPr id="5" name="內容版面配置區 4"/>
          <p:cNvPicPr>
            <a:picLocks noGrp="1" noChangeAspect="1"/>
          </p:cNvPicPr>
          <p:nvPr>
            <p:ph idx="1"/>
          </p:nvPr>
        </p:nvPicPr>
        <p:blipFill rotWithShape="1">
          <a:blip r:embed="rId2"/>
          <a:srcRect l="19811" t="10476" r="18438" b="5712"/>
          <a:stretch/>
        </p:blipFill>
        <p:spPr>
          <a:xfrm>
            <a:off x="539552" y="1988840"/>
            <a:ext cx="7776864" cy="4464497"/>
          </a:xfrm>
          <a:prstGeom prst="rect">
            <a:avLst/>
          </a:prstGeom>
        </p:spPr>
      </p:pic>
      <p:sp>
        <p:nvSpPr>
          <p:cNvPr id="6" name="標題 5"/>
          <p:cNvSpPr txBox="1">
            <a:spLocks/>
          </p:cNvSpPr>
          <p:nvPr/>
        </p:nvSpPr>
        <p:spPr>
          <a:xfrm>
            <a:off x="457200" y="1148192"/>
            <a:ext cx="8229600" cy="1323439"/>
          </a:xfrm>
          <a:prstGeom prst="rect">
            <a:avLst/>
          </a:prstGeom>
        </p:spPr>
        <p:txBody>
          <a:bodyPr wrap="square">
            <a:spAutoFit/>
          </a:bodyPr>
          <a:lstStyle>
            <a:lvl1pPr algn="l" rtl="0" eaLnBrk="0" fontAlgn="base" hangingPunct="0">
              <a:spcBef>
                <a:spcPct val="0"/>
              </a:spcBef>
              <a:spcAft>
                <a:spcPct val="0"/>
              </a:spcAft>
              <a:defRPr kumimoji="1" sz="3200">
                <a:solidFill>
                  <a:srgbClr val="0000FF"/>
                </a:solidFill>
                <a:latin typeface="標楷體" pitchFamily="65" charset="-120"/>
                <a:ea typeface="標楷體" pitchFamily="65" charset="-120"/>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新細明體" pitchFamily="18" charset="-120"/>
              </a:defRPr>
            </a:lvl2pPr>
            <a:lvl3pPr algn="ctr" rtl="0" eaLnBrk="0" fontAlgn="base" hangingPunct="0">
              <a:spcBef>
                <a:spcPct val="0"/>
              </a:spcBef>
              <a:spcAft>
                <a:spcPct val="0"/>
              </a:spcAft>
              <a:defRPr kumimoji="1" sz="4400">
                <a:solidFill>
                  <a:schemeClr val="tx2"/>
                </a:solidFill>
                <a:latin typeface="Times New Roman" pitchFamily="18" charset="0"/>
                <a:ea typeface="新細明體" pitchFamily="18" charset="-120"/>
              </a:defRPr>
            </a:lvl3pPr>
            <a:lvl4pPr algn="ctr" rtl="0" eaLnBrk="0" fontAlgn="base" hangingPunct="0">
              <a:spcBef>
                <a:spcPct val="0"/>
              </a:spcBef>
              <a:spcAft>
                <a:spcPct val="0"/>
              </a:spcAft>
              <a:defRPr kumimoji="1" sz="4400">
                <a:solidFill>
                  <a:schemeClr val="tx2"/>
                </a:solidFill>
                <a:latin typeface="Times New Roman" pitchFamily="18" charset="0"/>
                <a:ea typeface="新細明體" pitchFamily="18" charset="-120"/>
              </a:defRPr>
            </a:lvl4pPr>
            <a:lvl5pPr algn="ctr" rtl="0" eaLnBrk="0" fontAlgn="base" hangingPunct="0">
              <a:spcBef>
                <a:spcPct val="0"/>
              </a:spcBef>
              <a:spcAft>
                <a:spcPct val="0"/>
              </a:spcAft>
              <a:defRPr kumimoji="1" sz="4400">
                <a:solidFill>
                  <a:schemeClr val="tx2"/>
                </a:solidFill>
                <a:latin typeface="Times New Roman" pitchFamily="18" charset="0"/>
                <a:ea typeface="新細明體" pitchFamily="18" charset="-120"/>
              </a:defRPr>
            </a:lvl5pPr>
            <a:lvl6pPr marL="457200" algn="ctr" rtl="0" fontAlgn="base">
              <a:spcBef>
                <a:spcPct val="0"/>
              </a:spcBef>
              <a:spcAft>
                <a:spcPct val="0"/>
              </a:spcAft>
              <a:defRPr kumimoji="1" sz="4400">
                <a:solidFill>
                  <a:schemeClr val="tx2"/>
                </a:solidFill>
                <a:latin typeface="Times New Roman" pitchFamily="18" charset="0"/>
                <a:ea typeface="新細明體" pitchFamily="18" charset="-120"/>
              </a:defRPr>
            </a:lvl6pPr>
            <a:lvl7pPr marL="914400" algn="ctr" rtl="0" fontAlgn="base">
              <a:spcBef>
                <a:spcPct val="0"/>
              </a:spcBef>
              <a:spcAft>
                <a:spcPct val="0"/>
              </a:spcAft>
              <a:defRPr kumimoji="1" sz="4400">
                <a:solidFill>
                  <a:schemeClr val="tx2"/>
                </a:solidFill>
                <a:latin typeface="Times New Roman" pitchFamily="18" charset="0"/>
                <a:ea typeface="新細明體" pitchFamily="18" charset="-120"/>
              </a:defRPr>
            </a:lvl7pPr>
            <a:lvl8pPr marL="1371600" algn="ctr" rtl="0" fontAlgn="base">
              <a:spcBef>
                <a:spcPct val="0"/>
              </a:spcBef>
              <a:spcAft>
                <a:spcPct val="0"/>
              </a:spcAft>
              <a:defRPr kumimoji="1" sz="4400">
                <a:solidFill>
                  <a:schemeClr val="tx2"/>
                </a:solidFill>
                <a:latin typeface="Times New Roman" pitchFamily="18" charset="0"/>
                <a:ea typeface="新細明體" pitchFamily="18" charset="-120"/>
              </a:defRPr>
            </a:lvl8pPr>
            <a:lvl9pPr marL="1828800" algn="ctr" rtl="0" fontAlgn="base">
              <a:spcBef>
                <a:spcPct val="0"/>
              </a:spcBef>
              <a:spcAft>
                <a:spcPct val="0"/>
              </a:spcAft>
              <a:defRPr kumimoji="1" sz="4400">
                <a:solidFill>
                  <a:schemeClr val="tx2"/>
                </a:solidFill>
                <a:latin typeface="Times New Roman" pitchFamily="18" charset="0"/>
                <a:ea typeface="新細明體" pitchFamily="18" charset="-120"/>
              </a:defRPr>
            </a:lvl9pPr>
          </a:lstStyle>
          <a:p>
            <a:r>
              <a:rPr lang="zh-TW" altLang="en-US" sz="2400" kern="0" dirty="0" smtClean="0">
                <a:solidFill>
                  <a:srgbClr val="000000"/>
                </a:solidFill>
              </a:rPr>
              <a:t>帳簿配發及無實體登錄子系統：</a:t>
            </a:r>
            <a:endParaRPr lang="en-US" altLang="zh-TW" sz="2400" kern="0" dirty="0" smtClean="0">
              <a:solidFill>
                <a:srgbClr val="000000"/>
              </a:solidFill>
            </a:endParaRPr>
          </a:p>
          <a:p>
            <a:r>
              <a:rPr lang="zh-TW" altLang="en-US" sz="2400" kern="0" dirty="0" smtClean="0">
                <a:solidFill>
                  <a:srgbClr val="000000"/>
                </a:solidFill>
              </a:rPr>
              <a:t>電子化申請作業</a:t>
            </a:r>
            <a:r>
              <a:rPr lang="en-US" altLang="zh-TW" sz="2400" kern="0" dirty="0" smtClean="0">
                <a:solidFill>
                  <a:srgbClr val="000000"/>
                </a:solidFill>
              </a:rPr>
              <a:t>-</a:t>
            </a:r>
            <a:r>
              <a:rPr lang="zh-TW" altLang="en-US" sz="2400" kern="0" dirty="0" smtClean="0">
                <a:solidFill>
                  <a:srgbClr val="000000"/>
                </a:solidFill>
              </a:rPr>
              <a:t>查詢</a:t>
            </a:r>
            <a:r>
              <a:rPr lang="en-US" altLang="zh-TW" sz="2400" kern="0" dirty="0" smtClean="0">
                <a:solidFill>
                  <a:srgbClr val="000000"/>
                </a:solidFill>
              </a:rPr>
              <a:t>(F084)</a:t>
            </a:r>
            <a:endParaRPr lang="zh-TW" altLang="en-US" sz="2400" kern="0" dirty="0" smtClean="0">
              <a:solidFill>
                <a:srgbClr val="000000"/>
              </a:solidFill>
            </a:endParaRPr>
          </a:p>
          <a:p>
            <a:endParaRPr lang="zh-TW" altLang="en-US" kern="0" dirty="0">
              <a:solidFill>
                <a:srgbClr val="000000"/>
              </a:solidFill>
            </a:endParaRPr>
          </a:p>
        </p:txBody>
      </p:sp>
      <p:sp>
        <p:nvSpPr>
          <p:cNvPr id="7" name="橢圓 6"/>
          <p:cNvSpPr/>
          <p:nvPr/>
        </p:nvSpPr>
        <p:spPr bwMode="auto">
          <a:xfrm>
            <a:off x="4572000" y="3897052"/>
            <a:ext cx="504056" cy="648072"/>
          </a:xfrm>
          <a:prstGeom prst="ellipse">
            <a:avLst/>
          </a:prstGeom>
          <a:noFill/>
          <a:ln w="12700" cap="rnd"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a typeface="新細明體" pitchFamily="18" charset="-120"/>
            </a:endParaRPr>
          </a:p>
        </p:txBody>
      </p:sp>
      <p:sp>
        <p:nvSpPr>
          <p:cNvPr id="9" name="橢圓形圖說文字 8"/>
          <p:cNvSpPr/>
          <p:nvPr/>
        </p:nvSpPr>
        <p:spPr bwMode="auto">
          <a:xfrm>
            <a:off x="5940152" y="3369219"/>
            <a:ext cx="2904678" cy="527833"/>
          </a:xfrm>
          <a:prstGeom prst="wedgeEllipseCallout">
            <a:avLst>
              <a:gd name="adj1" fmla="val -81111"/>
              <a:gd name="adj2" fmla="val 55289"/>
            </a:avLst>
          </a:prstGeom>
          <a:noFill/>
          <a:ln w="12700" cap="rnd"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zh-TW" altLang="en-US" sz="1200" b="1" i="0" u="none" strike="noStrike" cap="none" normalizeH="0" baseline="0" dirty="0" smtClean="0">
                <a:ln>
                  <a:noFill/>
                </a:ln>
                <a:solidFill>
                  <a:schemeClr val="accent6">
                    <a:lumMod val="60000"/>
                    <a:lumOff val="40000"/>
                  </a:schemeClr>
                </a:solidFill>
                <a:effectLst/>
              </a:rPr>
              <a:t>集保收件，無法退回修改。</a:t>
            </a:r>
          </a:p>
        </p:txBody>
      </p:sp>
    </p:spTree>
    <p:extLst>
      <p:ext uri="{BB962C8B-B14F-4D97-AF65-F5344CB8AC3E}">
        <p14:creationId xmlns:p14="http://schemas.microsoft.com/office/powerpoint/2010/main" val="6829359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467544" y="260573"/>
            <a:ext cx="7309122" cy="792163"/>
          </a:xfrm>
          <a:prstGeom prst="rect">
            <a:avLst/>
          </a:prstGeom>
          <a:noFill/>
          <a:ln w="9525">
            <a:noFill/>
            <a:miter lim="800000"/>
            <a:headEnd/>
            <a:tailEnd/>
          </a:ln>
        </p:spPr>
        <p:txBody>
          <a:bodyPr/>
          <a:lstStyle/>
          <a:p>
            <a:pPr algn="l" eaLnBrk="1" hangingPunct="1"/>
            <a:r>
              <a:rPr kumimoji="1" lang="zh-TW" altLang="en-US" sz="3600" dirty="0" smtClean="0">
                <a:latin typeface="Times New Roman" pitchFamily="18" charset="0"/>
                <a:ea typeface="標楷體" pitchFamily="65" charset="-120"/>
              </a:rPr>
              <a:t>肆、效益</a:t>
            </a:r>
            <a:endParaRPr kumimoji="1" lang="zh-TW" altLang="en-US" sz="3600" dirty="0">
              <a:latin typeface="Times New Roman" pitchFamily="18" charset="0"/>
              <a:ea typeface="標楷體" pitchFamily="65" charset="-120"/>
            </a:endParaRPr>
          </a:p>
        </p:txBody>
      </p:sp>
      <p:sp>
        <p:nvSpPr>
          <p:cNvPr id="5" name="內容版面配置區 1"/>
          <p:cNvSpPr txBox="1">
            <a:spLocks/>
          </p:cNvSpPr>
          <p:nvPr/>
        </p:nvSpPr>
        <p:spPr>
          <a:xfrm>
            <a:off x="467544" y="908720"/>
            <a:ext cx="8229600" cy="4104456"/>
          </a:xfrm>
          <a:prstGeom prst="rect">
            <a:avLst/>
          </a:prstGeom>
        </p:spPr>
        <p:txBody>
          <a:bodyPr/>
          <a:lstStyle>
            <a:lvl1pPr algn="l" rtl="0" eaLnBrk="0" fontAlgn="base" hangingPunct="0">
              <a:spcBef>
                <a:spcPct val="0"/>
              </a:spcBef>
              <a:spcAft>
                <a:spcPct val="0"/>
              </a:spcAft>
              <a:defRPr kumimoji="1" sz="3600">
                <a:solidFill>
                  <a:schemeClr val="tx2"/>
                </a:solidFill>
                <a:latin typeface="+mj-lt"/>
                <a:ea typeface="+mj-ea"/>
                <a:cs typeface="+mj-cs"/>
              </a:defRPr>
            </a:lvl1pPr>
            <a:lvl2pPr algn="l" rtl="0" eaLnBrk="0" fontAlgn="base" hangingPunct="0">
              <a:spcBef>
                <a:spcPct val="0"/>
              </a:spcBef>
              <a:spcAft>
                <a:spcPct val="0"/>
              </a:spcAft>
              <a:defRPr kumimoji="1" sz="3600">
                <a:solidFill>
                  <a:schemeClr val="tx2"/>
                </a:solidFill>
                <a:latin typeface="Times New Roman" pitchFamily="18" charset="0"/>
                <a:ea typeface="標楷體" pitchFamily="65" charset="-120"/>
              </a:defRPr>
            </a:lvl2pPr>
            <a:lvl3pPr algn="l" rtl="0" eaLnBrk="0" fontAlgn="base" hangingPunct="0">
              <a:spcBef>
                <a:spcPct val="0"/>
              </a:spcBef>
              <a:spcAft>
                <a:spcPct val="0"/>
              </a:spcAft>
              <a:defRPr kumimoji="1" sz="3600">
                <a:solidFill>
                  <a:schemeClr val="tx2"/>
                </a:solidFill>
                <a:latin typeface="Times New Roman" pitchFamily="18" charset="0"/>
                <a:ea typeface="標楷體" pitchFamily="65" charset="-120"/>
              </a:defRPr>
            </a:lvl3pPr>
            <a:lvl4pPr algn="l" rtl="0" eaLnBrk="0" fontAlgn="base" hangingPunct="0">
              <a:spcBef>
                <a:spcPct val="0"/>
              </a:spcBef>
              <a:spcAft>
                <a:spcPct val="0"/>
              </a:spcAft>
              <a:defRPr kumimoji="1" sz="3600">
                <a:solidFill>
                  <a:schemeClr val="tx2"/>
                </a:solidFill>
                <a:latin typeface="Times New Roman" pitchFamily="18" charset="0"/>
                <a:ea typeface="標楷體" pitchFamily="65" charset="-120"/>
              </a:defRPr>
            </a:lvl4pPr>
            <a:lvl5pPr algn="l" rtl="0" eaLnBrk="0" fontAlgn="base" hangingPunct="0">
              <a:spcBef>
                <a:spcPct val="0"/>
              </a:spcBef>
              <a:spcAft>
                <a:spcPct val="0"/>
              </a:spcAft>
              <a:defRPr kumimoji="1" sz="3600">
                <a:solidFill>
                  <a:schemeClr val="tx2"/>
                </a:solidFill>
                <a:latin typeface="Times New Roman" pitchFamily="18" charset="0"/>
                <a:ea typeface="標楷體" pitchFamily="65" charset="-120"/>
              </a:defRPr>
            </a:lvl5pPr>
            <a:lvl6pPr marL="457200" algn="l" rtl="0" fontAlgn="base">
              <a:spcBef>
                <a:spcPct val="0"/>
              </a:spcBef>
              <a:spcAft>
                <a:spcPct val="0"/>
              </a:spcAft>
              <a:defRPr kumimoji="1" sz="3600">
                <a:solidFill>
                  <a:schemeClr val="tx2"/>
                </a:solidFill>
                <a:latin typeface="Times New Roman" pitchFamily="18" charset="0"/>
                <a:ea typeface="標楷體" pitchFamily="65" charset="-120"/>
              </a:defRPr>
            </a:lvl6pPr>
            <a:lvl7pPr marL="914400" algn="l" rtl="0" fontAlgn="base">
              <a:spcBef>
                <a:spcPct val="0"/>
              </a:spcBef>
              <a:spcAft>
                <a:spcPct val="0"/>
              </a:spcAft>
              <a:defRPr kumimoji="1" sz="3600">
                <a:solidFill>
                  <a:schemeClr val="tx2"/>
                </a:solidFill>
                <a:latin typeface="Times New Roman" pitchFamily="18" charset="0"/>
                <a:ea typeface="標楷體" pitchFamily="65" charset="-120"/>
              </a:defRPr>
            </a:lvl7pPr>
            <a:lvl8pPr marL="1371600" algn="l" rtl="0" fontAlgn="base">
              <a:spcBef>
                <a:spcPct val="0"/>
              </a:spcBef>
              <a:spcAft>
                <a:spcPct val="0"/>
              </a:spcAft>
              <a:defRPr kumimoji="1" sz="3600">
                <a:solidFill>
                  <a:schemeClr val="tx2"/>
                </a:solidFill>
                <a:latin typeface="Times New Roman" pitchFamily="18" charset="0"/>
                <a:ea typeface="標楷體" pitchFamily="65" charset="-120"/>
              </a:defRPr>
            </a:lvl8pPr>
            <a:lvl9pPr marL="1828800" algn="l" rtl="0" fontAlgn="base">
              <a:spcBef>
                <a:spcPct val="0"/>
              </a:spcBef>
              <a:spcAft>
                <a:spcPct val="0"/>
              </a:spcAft>
              <a:defRPr kumimoji="1" sz="3600">
                <a:solidFill>
                  <a:schemeClr val="tx2"/>
                </a:solidFill>
                <a:latin typeface="Times New Roman" pitchFamily="18" charset="0"/>
                <a:ea typeface="標楷體" pitchFamily="65" charset="-120"/>
              </a:defRPr>
            </a:lvl9pPr>
          </a:lstStyle>
          <a:p>
            <a:pPr>
              <a:lnSpc>
                <a:spcPct val="150000"/>
              </a:lnSpc>
            </a:pPr>
            <a:r>
              <a:rPr lang="zh-TW" altLang="en-US" sz="2800" kern="0" dirty="0" smtClean="0">
                <a:latin typeface="標楷體" panose="03000509000000000000" pitchFamily="65" charset="-120"/>
                <a:ea typeface="標楷體" panose="03000509000000000000" pitchFamily="65" charset="-120"/>
              </a:rPr>
              <a:t>一、簡化人工書面作業</a:t>
            </a:r>
            <a:endParaRPr lang="en-US" altLang="zh-TW" sz="2800" kern="0" dirty="0" smtClean="0">
              <a:latin typeface="標楷體" panose="03000509000000000000" pitchFamily="65" charset="-120"/>
              <a:ea typeface="標楷體" panose="03000509000000000000" pitchFamily="65" charset="-120"/>
            </a:endParaRPr>
          </a:p>
          <a:p>
            <a:pPr lvl="2" indent="-457200">
              <a:lnSpc>
                <a:spcPct val="150000"/>
              </a:lnSpc>
              <a:buFont typeface="+mj-lt"/>
              <a:buAutoNum type="arabicPeriod"/>
            </a:pPr>
            <a:r>
              <a:rPr lang="zh-TW" altLang="en-US" sz="2000" b="0" kern="0" dirty="0" smtClean="0">
                <a:latin typeface="標楷體" panose="03000509000000000000" pitchFamily="65" charset="-120"/>
              </a:rPr>
              <a:t>可預先輸入系統，並於系統修改。</a:t>
            </a:r>
            <a:endParaRPr lang="en-US" altLang="zh-TW" sz="2000" b="0" kern="0" dirty="0" smtClean="0">
              <a:latin typeface="標楷體" panose="03000509000000000000" pitchFamily="65" charset="-120"/>
            </a:endParaRPr>
          </a:p>
          <a:p>
            <a:pPr lvl="2" indent="-457200">
              <a:lnSpc>
                <a:spcPct val="150000"/>
              </a:lnSpc>
              <a:buFont typeface="+mj-lt"/>
              <a:buAutoNum type="arabicPeriod"/>
            </a:pPr>
            <a:r>
              <a:rPr lang="zh-TW" altLang="en-US" sz="2000" b="0" kern="0" dirty="0" smtClean="0">
                <a:latin typeface="標楷體" panose="03000509000000000000" pitchFamily="65" charset="-120"/>
              </a:rPr>
              <a:t>無申請書版本更換困擾。</a:t>
            </a:r>
            <a:endParaRPr lang="en-US" altLang="zh-TW" sz="2000" b="0" kern="0" dirty="0" smtClean="0">
              <a:latin typeface="標楷體" panose="03000509000000000000" pitchFamily="65" charset="-120"/>
            </a:endParaRPr>
          </a:p>
          <a:p>
            <a:pPr lvl="2" indent="-457200">
              <a:lnSpc>
                <a:spcPct val="150000"/>
              </a:lnSpc>
              <a:buFont typeface="+mj-lt"/>
              <a:buAutoNum type="arabicPeriod"/>
            </a:pPr>
            <a:r>
              <a:rPr lang="zh-TW" altLang="en-US" sz="2000" b="0" kern="0" dirty="0" smtClean="0">
                <a:latin typeface="標楷體" panose="03000509000000000000" pitchFamily="65" charset="-120"/>
              </a:rPr>
              <a:t>輸入</a:t>
            </a:r>
            <a:r>
              <a:rPr lang="zh-TW" altLang="en-US" sz="2000" b="0" kern="0" dirty="0" smtClean="0">
                <a:latin typeface="標楷體" panose="03000509000000000000" pitchFamily="65" charset="-120"/>
              </a:rPr>
              <a:t>內容較標準化</a:t>
            </a:r>
            <a:r>
              <a:rPr lang="zh-TW" altLang="en-US" sz="2000" b="0" kern="0" dirty="0" smtClean="0">
                <a:latin typeface="標楷體" panose="03000509000000000000" pitchFamily="65" charset="-120"/>
              </a:rPr>
              <a:t>。</a:t>
            </a:r>
            <a:endParaRPr lang="en-US" altLang="zh-TW" sz="2000" b="0" kern="0" dirty="0" smtClean="0">
              <a:latin typeface="標楷體" panose="03000509000000000000" pitchFamily="65" charset="-120"/>
            </a:endParaRPr>
          </a:p>
          <a:p>
            <a:pPr>
              <a:lnSpc>
                <a:spcPct val="150000"/>
              </a:lnSpc>
            </a:pPr>
            <a:r>
              <a:rPr lang="zh-TW" altLang="en-US" sz="2800" kern="0" dirty="0" smtClean="0">
                <a:latin typeface="標楷體" panose="03000509000000000000" pitchFamily="65" charset="-120"/>
                <a:ea typeface="標楷體" panose="03000509000000000000" pitchFamily="65" charset="-120"/>
              </a:rPr>
              <a:t>二、作業嚴謹</a:t>
            </a:r>
            <a:endParaRPr lang="en-US" altLang="zh-TW" sz="2800" kern="0" dirty="0" smtClean="0">
              <a:latin typeface="標楷體" panose="03000509000000000000" pitchFamily="65" charset="-120"/>
              <a:ea typeface="標楷體" panose="03000509000000000000" pitchFamily="65" charset="-120"/>
            </a:endParaRPr>
          </a:p>
          <a:p>
            <a:pPr lvl="2" indent="-457200">
              <a:lnSpc>
                <a:spcPct val="150000"/>
              </a:lnSpc>
              <a:buFont typeface="+mj-lt"/>
              <a:buAutoNum type="arabicPeriod"/>
            </a:pPr>
            <a:r>
              <a:rPr lang="zh-TW" altLang="en-US" sz="2000" b="0" kern="0" dirty="0" smtClean="0">
                <a:latin typeface="標楷體" panose="03000509000000000000" pitchFamily="65" charset="-120"/>
              </a:rPr>
              <a:t>經辦輸入完畢，需經主管覆核，覆核後不可修改。</a:t>
            </a:r>
            <a:endParaRPr lang="en-US" altLang="zh-TW" sz="2000" b="0" kern="0" dirty="0" smtClean="0">
              <a:latin typeface="標楷體" panose="03000509000000000000" pitchFamily="65" charset="-120"/>
            </a:endParaRPr>
          </a:p>
          <a:p>
            <a:pPr lvl="2" indent="-457200">
              <a:lnSpc>
                <a:spcPct val="150000"/>
              </a:lnSpc>
              <a:buFont typeface="+mj-lt"/>
              <a:buAutoNum type="arabicPeriod"/>
            </a:pPr>
            <a:r>
              <a:rPr lang="zh-TW" altLang="en-US" sz="2000" b="0" kern="0" dirty="0" smtClean="0">
                <a:latin typeface="標楷體" panose="03000509000000000000" pitchFamily="65" charset="-120"/>
              </a:rPr>
              <a:t>集保退件，經辦可重新修改，集保收件後不可修改</a:t>
            </a:r>
            <a:r>
              <a:rPr lang="zh-TW" altLang="en-US" sz="2000" b="0" kern="0" dirty="0" smtClean="0">
                <a:latin typeface="標楷體" panose="03000509000000000000" pitchFamily="65" charset="-120"/>
              </a:rPr>
              <a:t>。</a:t>
            </a:r>
            <a:endParaRPr lang="en-US" altLang="zh-TW" sz="2000" b="0" kern="0" dirty="0" smtClean="0">
              <a:latin typeface="標楷體" panose="03000509000000000000" pitchFamily="65" charset="-120"/>
            </a:endParaRPr>
          </a:p>
          <a:p>
            <a:pPr lvl="2" indent="-457200">
              <a:lnSpc>
                <a:spcPct val="150000"/>
              </a:lnSpc>
              <a:buFont typeface="+mj-lt"/>
              <a:buAutoNum type="arabicPeriod"/>
            </a:pPr>
            <a:r>
              <a:rPr lang="zh-TW" altLang="en-US" sz="2000" b="0" kern="0" dirty="0" smtClean="0">
                <a:latin typeface="標楷體" panose="03000509000000000000" pitchFamily="65" charset="-120"/>
              </a:rPr>
              <a:t>系統留存軌跡。</a:t>
            </a:r>
            <a:endParaRPr lang="en-US" altLang="zh-TW" sz="2000" b="0" kern="0" dirty="0" smtClean="0">
              <a:latin typeface="標楷體" panose="03000509000000000000" pitchFamily="65" charset="-120"/>
            </a:endParaRPr>
          </a:p>
          <a:p>
            <a:pPr>
              <a:lnSpc>
                <a:spcPct val="150000"/>
              </a:lnSpc>
            </a:pPr>
            <a:r>
              <a:rPr lang="zh-TW" altLang="en-US" sz="2800" b="0" kern="0" dirty="0" smtClean="0">
                <a:latin typeface="標楷體" panose="03000509000000000000" pitchFamily="65" charset="-120"/>
                <a:ea typeface="標楷體" panose="03000509000000000000" pitchFamily="65" charset="-120"/>
              </a:rPr>
              <a:t>三</a:t>
            </a:r>
            <a:r>
              <a:rPr lang="zh-TW" altLang="en-US" sz="2800" kern="0" dirty="0" smtClean="0">
                <a:latin typeface="標楷體" panose="03000509000000000000" pitchFamily="65" charset="-120"/>
                <a:ea typeface="標楷體" panose="03000509000000000000" pitchFamily="65" charset="-120"/>
              </a:rPr>
              <a:t>、增加申請</a:t>
            </a:r>
            <a:r>
              <a:rPr lang="zh-TW" altLang="en-US" sz="2800" kern="0" dirty="0" smtClean="0">
                <a:latin typeface="標楷體" panose="03000509000000000000" pitchFamily="65" charset="-120"/>
                <a:ea typeface="標楷體" panose="03000509000000000000" pitchFamily="65" charset="-120"/>
              </a:rPr>
              <a:t>時效</a:t>
            </a:r>
            <a:r>
              <a:rPr lang="zh-TW" altLang="en-US" sz="2800" kern="0" dirty="0" smtClean="0">
                <a:latin typeface="新細明體" panose="02020500000000000000" pitchFamily="18" charset="-120"/>
                <a:ea typeface="新細明體" panose="02020500000000000000" pitchFamily="18" charset="-120"/>
              </a:rPr>
              <a:t>：</a:t>
            </a:r>
            <a:r>
              <a:rPr lang="zh-TW" altLang="en-US" sz="2000" b="0" kern="0" dirty="0" smtClean="0">
                <a:latin typeface="標楷體" panose="03000509000000000000" pitchFamily="65" charset="-120"/>
              </a:rPr>
              <a:t>採</a:t>
            </a:r>
            <a:r>
              <a:rPr lang="zh-TW" altLang="en-US" sz="2000" b="0" kern="0" dirty="0" smtClean="0">
                <a:latin typeface="標楷體" panose="03000509000000000000" pitchFamily="65" charset="-120"/>
              </a:rPr>
              <a:t>系統送件申請，不需快遞或郵寄文件。</a:t>
            </a:r>
            <a:endParaRPr lang="en-US" altLang="zh-TW" sz="2000" b="0" kern="0" dirty="0" smtClean="0">
              <a:latin typeface="標楷體" panose="03000509000000000000" pitchFamily="65" charset="-120"/>
            </a:endParaRPr>
          </a:p>
          <a:p>
            <a:pPr marL="457200" lvl="1"/>
            <a:endParaRPr lang="en-US" altLang="zh-TW" sz="2800" b="0" kern="0" dirty="0" smtClean="0">
              <a:latin typeface="標楷體" panose="03000509000000000000" pitchFamily="65" charset="-120"/>
            </a:endParaRPr>
          </a:p>
          <a:p>
            <a:endParaRPr lang="zh-TW" altLang="en-US" sz="2800" b="0" kern="0" dirty="0">
              <a:latin typeface="標楷體" panose="03000509000000000000" pitchFamily="65" charset="-120"/>
              <a:ea typeface="標楷體" panose="03000509000000000000" pitchFamily="65" charset="-120"/>
            </a:endParaRPr>
          </a:p>
        </p:txBody>
      </p:sp>
      <p:sp>
        <p:nvSpPr>
          <p:cNvPr id="6" name="Rectangle 4"/>
          <p:cNvSpPr>
            <a:spLocks noChangeArrowheads="1"/>
          </p:cNvSpPr>
          <p:nvPr/>
        </p:nvSpPr>
        <p:spPr bwMode="auto">
          <a:xfrm>
            <a:off x="683568" y="5661323"/>
            <a:ext cx="7309122" cy="792163"/>
          </a:xfrm>
          <a:prstGeom prst="rect">
            <a:avLst/>
          </a:prstGeom>
          <a:noFill/>
          <a:ln w="9525">
            <a:noFill/>
            <a:miter lim="800000"/>
            <a:headEnd/>
            <a:tailEnd/>
          </a:ln>
        </p:spPr>
        <p:txBody>
          <a:bodyPr/>
          <a:lstStyle/>
          <a:p>
            <a:pPr algn="ctr" eaLnBrk="1" hangingPunct="1"/>
            <a:r>
              <a:rPr lang="en-US" altLang="zh-TW" sz="3200" dirty="0" smtClean="0">
                <a:solidFill>
                  <a:srgbClr val="0000FF"/>
                </a:solidFill>
                <a:latin typeface="Times New Roman" pitchFamily="18" charset="0"/>
                <a:ea typeface="標楷體" pitchFamily="65" charset="-120"/>
              </a:rPr>
              <a:t>107</a:t>
            </a:r>
            <a:r>
              <a:rPr lang="zh-TW" altLang="en-US" sz="3200" dirty="0" smtClean="0">
                <a:solidFill>
                  <a:srgbClr val="0000FF"/>
                </a:solidFill>
                <a:latin typeface="Times New Roman" pitchFamily="18" charset="0"/>
                <a:ea typeface="標楷體" pitchFamily="65" charset="-120"/>
              </a:rPr>
              <a:t>年</a:t>
            </a:r>
            <a:r>
              <a:rPr lang="en-US" altLang="zh-TW" sz="3200" dirty="0" smtClean="0">
                <a:solidFill>
                  <a:srgbClr val="0000FF"/>
                </a:solidFill>
                <a:latin typeface="Times New Roman" pitchFamily="18" charset="0"/>
                <a:ea typeface="標楷體" pitchFamily="65" charset="-120"/>
              </a:rPr>
              <a:t>8</a:t>
            </a:r>
            <a:r>
              <a:rPr lang="zh-TW" altLang="en-US" sz="3200" dirty="0" smtClean="0">
                <a:solidFill>
                  <a:srgbClr val="0000FF"/>
                </a:solidFill>
                <a:latin typeface="Times New Roman" pitchFamily="18" charset="0"/>
                <a:ea typeface="標楷體" pitchFamily="65" charset="-120"/>
              </a:rPr>
              <a:t>月底上線</a:t>
            </a:r>
            <a:endParaRPr kumimoji="1" lang="zh-TW" altLang="en-US" sz="3200" dirty="0">
              <a:solidFill>
                <a:srgbClr val="0000FF"/>
              </a:solidFill>
              <a:latin typeface="Times New Roman" pitchFamily="18" charset="0"/>
              <a:ea typeface="標楷體" pitchFamily="65" charset="-120"/>
            </a:endParaRPr>
          </a:p>
        </p:txBody>
      </p:sp>
    </p:spTree>
    <p:extLst>
      <p:ext uri="{BB962C8B-B14F-4D97-AF65-F5344CB8AC3E}">
        <p14:creationId xmlns:p14="http://schemas.microsoft.com/office/powerpoint/2010/main" val="42814805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4" name="內容版面配置區 1"/>
          <p:cNvSpPr>
            <a:spLocks noGrp="1"/>
          </p:cNvSpPr>
          <p:nvPr>
            <p:ph idx="1"/>
          </p:nvPr>
        </p:nvSpPr>
        <p:spPr>
          <a:xfrm>
            <a:off x="395536" y="1916832"/>
            <a:ext cx="8229600" cy="5029200"/>
          </a:xfrm>
        </p:spPr>
        <p:txBody>
          <a:bodyPr/>
          <a:lstStyle/>
          <a:p>
            <a:pPr marL="0" indent="0" algn="ctr">
              <a:buNone/>
            </a:pPr>
            <a:r>
              <a:rPr lang="en-US" altLang="zh-TW" sz="8800" dirty="0" smtClean="0"/>
              <a:t>Q&amp;A</a:t>
            </a:r>
            <a:endParaRPr lang="zh-TW" altLang="en-US" sz="8800" dirty="0"/>
          </a:p>
        </p:txBody>
      </p:sp>
    </p:spTree>
    <p:extLst>
      <p:ext uri="{BB962C8B-B14F-4D97-AF65-F5344CB8AC3E}">
        <p14:creationId xmlns:p14="http://schemas.microsoft.com/office/powerpoint/2010/main" val="31737920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4"/>
          <p:cNvSpPr>
            <a:spLocks noChangeArrowheads="1"/>
          </p:cNvSpPr>
          <p:nvPr/>
        </p:nvSpPr>
        <p:spPr bwMode="auto">
          <a:xfrm>
            <a:off x="5405316" y="2714620"/>
            <a:ext cx="3024336" cy="1080120"/>
          </a:xfrm>
          <a:prstGeom prst="rect">
            <a:avLst/>
          </a:prstGeom>
          <a:noFill/>
          <a:ln w="9525">
            <a:noFill/>
            <a:miter lim="800000"/>
            <a:headEnd/>
            <a:tailEnd/>
          </a:ln>
        </p:spPr>
        <p:txBody>
          <a:bodyPr/>
          <a:lstStyle/>
          <a:p>
            <a:pPr algn="ctr">
              <a:lnSpc>
                <a:spcPct val="85000"/>
              </a:lnSpc>
              <a:spcBef>
                <a:spcPct val="20000"/>
              </a:spcBef>
              <a:buClr>
                <a:srgbClr val="0066FF"/>
              </a:buClr>
              <a:buFont typeface="Wingdings" pitchFamily="2" charset="2"/>
              <a:buNone/>
            </a:pPr>
            <a:r>
              <a:rPr kumimoji="0" lang="zh-TW" altLang="en-US" sz="3200" u="sng" dirty="0">
                <a:solidFill>
                  <a:srgbClr val="000066"/>
                </a:solidFill>
                <a:latin typeface="標楷體" pitchFamily="65" charset="-120"/>
              </a:rPr>
              <a:t>報告完畢</a:t>
            </a:r>
          </a:p>
          <a:p>
            <a:pPr algn="ctr">
              <a:lnSpc>
                <a:spcPct val="85000"/>
              </a:lnSpc>
              <a:spcBef>
                <a:spcPct val="20000"/>
              </a:spcBef>
              <a:buClr>
                <a:srgbClr val="0066FF"/>
              </a:buClr>
              <a:buFont typeface="Wingdings" pitchFamily="2" charset="2"/>
              <a:buNone/>
            </a:pPr>
            <a:r>
              <a:rPr kumimoji="0" lang="zh-TW" altLang="en-US" sz="3200" u="sng" dirty="0" smtClean="0">
                <a:solidFill>
                  <a:srgbClr val="000066"/>
                </a:solidFill>
                <a:latin typeface="標楷體" pitchFamily="65" charset="-120"/>
              </a:rPr>
              <a:t>敬請</a:t>
            </a:r>
            <a:r>
              <a:rPr kumimoji="0" lang="zh-TW" altLang="en-US" sz="3200" u="sng" dirty="0">
                <a:solidFill>
                  <a:srgbClr val="000066"/>
                </a:solidFill>
                <a:latin typeface="標楷體" pitchFamily="65" charset="-120"/>
              </a:rPr>
              <a:t>指教</a:t>
            </a:r>
          </a:p>
        </p:txBody>
      </p:sp>
      <p:pic>
        <p:nvPicPr>
          <p:cNvPr id="31749" name="Picture 5"/>
          <p:cNvPicPr>
            <a:picLocks noChangeAspect="1" noChangeArrowheads="1"/>
          </p:cNvPicPr>
          <p:nvPr/>
        </p:nvPicPr>
        <p:blipFill>
          <a:blip r:embed="rId3" cstate="print"/>
          <a:srcRect/>
          <a:stretch>
            <a:fillRect/>
          </a:stretch>
        </p:blipFill>
        <p:spPr bwMode="auto">
          <a:xfrm>
            <a:off x="-1588" y="0"/>
            <a:ext cx="4660901"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p:cNvSpPr>
            <a:spLocks noGrp="1"/>
          </p:cNvSpPr>
          <p:nvPr>
            <p:ph type="title"/>
          </p:nvPr>
        </p:nvSpPr>
        <p:spPr/>
        <p:txBody>
          <a:bodyPr/>
          <a:lstStyle/>
          <a:p>
            <a:r>
              <a:rPr lang="zh-TW" altLang="en-US" dirty="0" smtClean="0"/>
              <a:t>壹、背景</a:t>
            </a:r>
          </a:p>
        </p:txBody>
      </p:sp>
      <p:sp>
        <p:nvSpPr>
          <p:cNvPr id="12291" name="內容版面配置區 2"/>
          <p:cNvSpPr>
            <a:spLocks noGrp="1"/>
          </p:cNvSpPr>
          <p:nvPr>
            <p:ph idx="1"/>
          </p:nvPr>
        </p:nvSpPr>
        <p:spPr>
          <a:xfrm>
            <a:off x="491074" y="980728"/>
            <a:ext cx="8113374" cy="5256584"/>
          </a:xfrm>
        </p:spPr>
        <p:txBody>
          <a:bodyPr/>
          <a:lstStyle/>
          <a:p>
            <a:pPr marL="630238" lvl="1" indent="-630238">
              <a:spcBef>
                <a:spcPts val="1200"/>
              </a:spcBef>
              <a:buNone/>
            </a:pPr>
            <a:r>
              <a:rPr lang="zh-TW" altLang="en-US" sz="2400" b="1" dirty="0" smtClean="0">
                <a:latin typeface="標楷體" pitchFamily="65" charset="-120"/>
              </a:rPr>
              <a:t>一、申請無實體登錄相關作業時，境內基金發行人係以</a:t>
            </a:r>
            <a:r>
              <a:rPr lang="zh-TW" altLang="en-US" sz="2400" b="1" dirty="0" smtClean="0">
                <a:solidFill>
                  <a:srgbClr val="FF0000"/>
                </a:solidFill>
                <a:latin typeface="標楷體" pitchFamily="65" charset="-120"/>
              </a:rPr>
              <a:t>紙本方式向本公司</a:t>
            </a:r>
            <a:r>
              <a:rPr lang="zh-TW" altLang="en-US" sz="2400" b="1" dirty="0" smtClean="0">
                <a:latin typeface="標楷體" pitchFamily="65" charset="-120"/>
              </a:rPr>
              <a:t>申請或變更相關申請內容：</a:t>
            </a:r>
            <a:endParaRPr lang="en-US" altLang="zh-TW" sz="2400" b="1" dirty="0" smtClean="0">
              <a:latin typeface="標楷體" pitchFamily="65" charset="-120"/>
            </a:endParaRPr>
          </a:p>
          <a:p>
            <a:pPr marL="893763" lvl="3" indent="-538163">
              <a:spcBef>
                <a:spcPts val="1200"/>
              </a:spcBef>
            </a:pPr>
            <a:r>
              <a:rPr lang="en-US" altLang="zh-TW" sz="2000" dirty="0" smtClean="0"/>
              <a:t>(</a:t>
            </a:r>
            <a:r>
              <a:rPr lang="zh-TW" altLang="en-US" sz="2000" dirty="0" smtClean="0"/>
              <a:t>一</a:t>
            </a:r>
            <a:r>
              <a:rPr lang="en-US" altLang="zh-TW" sz="2000" dirty="0" smtClean="0"/>
              <a:t>)</a:t>
            </a:r>
            <a:r>
              <a:rPr lang="zh-TW" altLang="en-US" sz="2000" dirty="0" smtClean="0"/>
              <a:t>業者需填具紙本申請書、檢附證明文件影本，加蓋印鑑後，以郵寄或快遞方式將文件送至本公司。</a:t>
            </a:r>
            <a:endParaRPr lang="en-US" altLang="zh-TW" sz="2000" dirty="0" smtClean="0"/>
          </a:p>
          <a:p>
            <a:pPr marL="893763" lvl="3" indent="-538163">
              <a:spcBef>
                <a:spcPts val="1200"/>
              </a:spcBef>
            </a:pPr>
            <a:r>
              <a:rPr lang="en-US" altLang="zh-TW" sz="2000" dirty="0"/>
              <a:t>(</a:t>
            </a:r>
            <a:r>
              <a:rPr lang="zh-TW" altLang="en-US" sz="2000" dirty="0"/>
              <a:t>二</a:t>
            </a:r>
            <a:r>
              <a:rPr lang="en-US" altLang="zh-TW" sz="2000" dirty="0"/>
              <a:t>)</a:t>
            </a:r>
            <a:r>
              <a:rPr lang="zh-TW" altLang="en-US" sz="2000" dirty="0"/>
              <a:t>本公司經辦人員接獲紙本申請文件，檢視相關資料無誤後，辦理後續系統建檔或放行作業。</a:t>
            </a:r>
            <a:endParaRPr lang="en-US" altLang="zh-TW" sz="2000" dirty="0"/>
          </a:p>
          <a:p>
            <a:pPr marL="893763" lvl="3" indent="-538163">
              <a:spcBef>
                <a:spcPts val="1200"/>
              </a:spcBef>
            </a:pPr>
            <a:r>
              <a:rPr lang="en-US" altLang="zh-TW" sz="2000" dirty="0"/>
              <a:t>(</a:t>
            </a:r>
            <a:r>
              <a:rPr lang="zh-TW" altLang="en-US" sz="2000" dirty="0"/>
              <a:t>三</a:t>
            </a:r>
            <a:r>
              <a:rPr lang="en-US" altLang="zh-TW" sz="2000" dirty="0"/>
              <a:t>)</a:t>
            </a:r>
            <a:r>
              <a:rPr lang="zh-TW" altLang="en-US" sz="2000" dirty="0"/>
              <a:t>若申請書內容錯誤或用印不正確等，需要重新提供申請文件，增加郵寄成本，延誤作業時效性。</a:t>
            </a:r>
            <a:endParaRPr lang="en-US" altLang="zh-TW" sz="2000" dirty="0"/>
          </a:p>
          <a:p>
            <a:pPr marL="630238" lvl="1" indent="-630238">
              <a:spcBef>
                <a:spcPts val="1200"/>
              </a:spcBef>
              <a:buNone/>
            </a:pPr>
            <a:r>
              <a:rPr lang="zh-TW" altLang="en-US" sz="2400" b="1" dirty="0" smtClean="0"/>
              <a:t>二、為節省</a:t>
            </a:r>
            <a:r>
              <a:rPr lang="zh-TW" altLang="en-US" sz="2400" b="1" dirty="0"/>
              <a:t>文件往返</a:t>
            </a:r>
            <a:r>
              <a:rPr lang="zh-TW" altLang="en-US" sz="2400" b="1" dirty="0" smtClean="0"/>
              <a:t>時間、郵遞成本，並提升</a:t>
            </a:r>
            <a:r>
              <a:rPr lang="zh-TW" altLang="en-US" sz="2400" b="1" dirty="0"/>
              <a:t>申請作業的效率</a:t>
            </a:r>
            <a:r>
              <a:rPr lang="zh-TW" altLang="en-US" sz="2400" b="1" dirty="0" smtClean="0"/>
              <a:t>，規劃將</a:t>
            </a:r>
            <a:r>
              <a:rPr lang="zh-TW" altLang="en-US" sz="2400" b="1" dirty="0"/>
              <a:t>無實體登錄相關作業之紙</a:t>
            </a:r>
            <a:r>
              <a:rPr lang="zh-TW" altLang="en-US" sz="2400" b="1" dirty="0" smtClean="0"/>
              <a:t>本申請改</a:t>
            </a:r>
            <a:r>
              <a:rPr lang="zh-TW" altLang="en-US" sz="2400" b="1" dirty="0"/>
              <a:t>採電子</a:t>
            </a:r>
            <a:r>
              <a:rPr lang="zh-TW" altLang="en-US" sz="2400" b="1" dirty="0" smtClean="0"/>
              <a:t>化。</a:t>
            </a:r>
          </a:p>
        </p:txBody>
      </p:sp>
    </p:spTree>
    <p:extLst>
      <p:ext uri="{BB962C8B-B14F-4D97-AF65-F5344CB8AC3E}">
        <p14:creationId xmlns:p14="http://schemas.microsoft.com/office/powerpoint/2010/main" val="39144989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內容版面配置區 5"/>
          <p:cNvGraphicFramePr>
            <a:graphicFrameLocks noGrp="1"/>
          </p:cNvGraphicFramePr>
          <p:nvPr>
            <p:ph idx="1"/>
            <p:extLst/>
          </p:nvPr>
        </p:nvGraphicFramePr>
        <p:xfrm>
          <a:off x="1403648" y="1699443"/>
          <a:ext cx="7490759" cy="4435095"/>
        </p:xfrm>
        <a:graphic>
          <a:graphicData uri="http://schemas.openxmlformats.org/drawingml/2006/table">
            <a:tbl>
              <a:tblPr firstRow="1" bandRow="1">
                <a:tableStyleId>{5940675A-B579-460E-94D1-54222C63F5DA}</a:tableStyleId>
              </a:tblPr>
              <a:tblGrid>
                <a:gridCol w="2424857">
                  <a:extLst>
                    <a:ext uri="{9D8B030D-6E8A-4147-A177-3AD203B41FA5}">
                      <a16:colId xmlns:a16="http://schemas.microsoft.com/office/drawing/2014/main" val="20000"/>
                    </a:ext>
                  </a:extLst>
                </a:gridCol>
                <a:gridCol w="5065902">
                  <a:extLst>
                    <a:ext uri="{9D8B030D-6E8A-4147-A177-3AD203B41FA5}">
                      <a16:colId xmlns:a16="http://schemas.microsoft.com/office/drawing/2014/main" val="20001"/>
                    </a:ext>
                  </a:extLst>
                </a:gridCol>
              </a:tblGrid>
              <a:tr h="251743">
                <a:tc>
                  <a:txBody>
                    <a:bodyPr/>
                    <a:lstStyle/>
                    <a:p>
                      <a:r>
                        <a:rPr lang="zh-TW" altLang="en-US" sz="1600" dirty="0" smtClean="0">
                          <a:latin typeface="標楷體" pitchFamily="65" charset="-120"/>
                          <a:ea typeface="標楷體" pitchFamily="65" charset="-120"/>
                        </a:rPr>
                        <a:t>申請項目</a:t>
                      </a:r>
                      <a:endParaRPr lang="zh-TW" altLang="en-US" sz="1600" dirty="0">
                        <a:latin typeface="標楷體" pitchFamily="65" charset="-120"/>
                        <a:ea typeface="標楷體" pitchFamily="65" charset="-120"/>
                      </a:endParaRPr>
                    </a:p>
                  </a:txBody>
                  <a:tcPr>
                    <a:solidFill>
                      <a:srgbClr val="F9F905"/>
                    </a:solidFill>
                  </a:tcPr>
                </a:tc>
                <a:tc>
                  <a:txBody>
                    <a:bodyPr/>
                    <a:lstStyle/>
                    <a:p>
                      <a:r>
                        <a:rPr lang="zh-TW" altLang="en-US" sz="1600" dirty="0" smtClean="0">
                          <a:latin typeface="標楷體" pitchFamily="65" charset="-120"/>
                          <a:ea typeface="標楷體" pitchFamily="65" charset="-120"/>
                        </a:rPr>
                        <a:t>作業時間</a:t>
                      </a:r>
                      <a:endParaRPr lang="zh-TW" altLang="en-US" sz="1600" dirty="0">
                        <a:latin typeface="標楷體" pitchFamily="65" charset="-120"/>
                        <a:ea typeface="標楷體" pitchFamily="65" charset="-120"/>
                      </a:endParaRPr>
                    </a:p>
                  </a:txBody>
                  <a:tcPr>
                    <a:solidFill>
                      <a:srgbClr val="F9F905"/>
                    </a:solidFill>
                  </a:tcPr>
                </a:tc>
                <a:extLst>
                  <a:ext uri="{0D108BD9-81ED-4DB2-BD59-A6C34878D82A}">
                    <a16:rowId xmlns:a16="http://schemas.microsoft.com/office/drawing/2014/main" val="10000"/>
                  </a:ext>
                </a:extLst>
              </a:tr>
              <a:tr h="406411">
                <a:tc>
                  <a:txBody>
                    <a:bodyPr/>
                    <a:lstStyle/>
                    <a:p>
                      <a:pPr marL="220663" marR="0" lvl="1" indent="-220663" algn="l" defTabSz="914400" rtl="0" eaLnBrk="1" fontAlgn="auto" latinLnBrk="0" hangingPunct="1">
                        <a:lnSpc>
                          <a:spcPct val="100000"/>
                        </a:lnSpc>
                        <a:spcBef>
                          <a:spcPts val="0"/>
                        </a:spcBef>
                        <a:spcAft>
                          <a:spcPts val="0"/>
                        </a:spcAft>
                        <a:buClrTx/>
                        <a:buSzTx/>
                        <a:buFontTx/>
                        <a:buNone/>
                        <a:tabLst/>
                        <a:defRPr/>
                      </a:pPr>
                      <a:r>
                        <a:rPr lang="en-US" altLang="zh-TW" sz="1600" dirty="0" smtClean="0">
                          <a:latin typeface="標楷體" pitchFamily="65" charset="-120"/>
                          <a:ea typeface="標楷體" pitchFamily="65" charset="-120"/>
                        </a:rPr>
                        <a:t>1.</a:t>
                      </a:r>
                      <a:r>
                        <a:rPr lang="zh-TW" altLang="en-US" sz="1600" dirty="0" smtClean="0">
                          <a:latin typeface="標楷體" pitchFamily="65" charset="-120"/>
                          <a:ea typeface="標楷體" pitchFamily="65" charset="-120"/>
                        </a:rPr>
                        <a:t>新增核准發行基金</a:t>
                      </a:r>
                      <a:r>
                        <a:rPr lang="en-US" altLang="zh-TW" sz="1600" dirty="0" smtClean="0">
                          <a:latin typeface="標楷體" pitchFamily="65" charset="-120"/>
                          <a:ea typeface="標楷體" pitchFamily="65" charset="-120"/>
                        </a:rPr>
                        <a:t>(</a:t>
                      </a:r>
                      <a:r>
                        <a:rPr lang="zh-TW" altLang="en-US" sz="1600" dirty="0" smtClean="0">
                          <a:latin typeface="標楷體" pitchFamily="65" charset="-120"/>
                          <a:ea typeface="標楷體" pitchFamily="65" charset="-120"/>
                        </a:rPr>
                        <a:t>新基金</a:t>
                      </a:r>
                      <a:r>
                        <a:rPr lang="en-US" altLang="zh-TW" sz="1600" dirty="0" smtClean="0">
                          <a:latin typeface="標楷體" pitchFamily="65" charset="-120"/>
                          <a:ea typeface="標楷體" pitchFamily="65" charset="-120"/>
                        </a:rPr>
                        <a:t>)</a:t>
                      </a:r>
                      <a:endParaRPr lang="zh-TW" altLang="en-US" sz="1600" dirty="0">
                        <a:latin typeface="標楷體" pitchFamily="65" charset="-120"/>
                        <a:ea typeface="標楷體" pitchFamily="65" charset="-12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smtClean="0">
                          <a:latin typeface="標楷體" pitchFamily="65" charset="-120"/>
                          <a:ea typeface="標楷體" pitchFamily="65" charset="-120"/>
                        </a:rPr>
                        <a:t>金管會核准後，申請無實體登錄交付前</a:t>
                      </a:r>
                      <a:r>
                        <a:rPr lang="en-US" altLang="zh-TW" sz="1600" dirty="0" smtClean="0">
                          <a:latin typeface="標楷體" pitchFamily="65" charset="-120"/>
                          <a:ea typeface="標楷體" pitchFamily="65" charset="-120"/>
                        </a:rPr>
                        <a:t>7</a:t>
                      </a:r>
                      <a:r>
                        <a:rPr lang="zh-TW" altLang="en-US" sz="1600" dirty="0" smtClean="0">
                          <a:latin typeface="標楷體" pitchFamily="65" charset="-120"/>
                          <a:ea typeface="標楷體" pitchFamily="65" charset="-120"/>
                        </a:rPr>
                        <a:t>日</a:t>
                      </a:r>
                      <a:endParaRPr lang="zh-TW" altLang="zh-TW" sz="1600" kern="1200" dirty="0" smtClean="0">
                        <a:solidFill>
                          <a:schemeClr val="tx1"/>
                        </a:solidFill>
                        <a:effectLst/>
                        <a:latin typeface="標楷體" panose="03000509000000000000" pitchFamily="65" charset="-120"/>
                        <a:ea typeface="標楷體" panose="03000509000000000000" pitchFamily="65" charset="-120"/>
                        <a:cs typeface="+mn-cs"/>
                      </a:endParaRPr>
                    </a:p>
                  </a:txBody>
                  <a:tcPr/>
                </a:tc>
                <a:extLst>
                  <a:ext uri="{0D108BD9-81ED-4DB2-BD59-A6C34878D82A}">
                    <a16:rowId xmlns:a16="http://schemas.microsoft.com/office/drawing/2014/main" val="10001"/>
                  </a:ext>
                </a:extLst>
              </a:tr>
              <a:tr h="576064">
                <a:tc>
                  <a:txBody>
                    <a:bodyPr/>
                    <a:lstStyle/>
                    <a:p>
                      <a:pPr marL="220663" marR="0" lvl="1" indent="-220663" algn="l" defTabSz="914400" rtl="0" eaLnBrk="1" fontAlgn="auto" latinLnBrk="0" hangingPunct="1">
                        <a:lnSpc>
                          <a:spcPct val="100000"/>
                        </a:lnSpc>
                        <a:spcBef>
                          <a:spcPts val="0"/>
                        </a:spcBef>
                        <a:spcAft>
                          <a:spcPts val="0"/>
                        </a:spcAft>
                        <a:buClrTx/>
                        <a:buSzTx/>
                        <a:buFontTx/>
                        <a:buNone/>
                        <a:tabLst/>
                        <a:defRPr/>
                      </a:pPr>
                      <a:r>
                        <a:rPr lang="en-US" altLang="zh-TW" sz="1600" dirty="0" smtClean="0">
                          <a:latin typeface="標楷體" pitchFamily="65" charset="-120"/>
                          <a:ea typeface="標楷體" pitchFamily="65" charset="-120"/>
                        </a:rPr>
                        <a:t>2.</a:t>
                      </a:r>
                      <a:r>
                        <a:rPr lang="zh-TW" altLang="en-US" sz="1600" dirty="0" smtClean="0">
                          <a:latin typeface="標楷體" pitchFamily="65" charset="-120"/>
                          <a:ea typeface="標楷體" pitchFamily="65" charset="-120"/>
                        </a:rPr>
                        <a:t>新增核准發行基金類股</a:t>
                      </a:r>
                      <a:r>
                        <a:rPr lang="en-US" altLang="zh-TW" sz="1600" dirty="0" smtClean="0">
                          <a:latin typeface="標楷體" pitchFamily="65" charset="-120"/>
                          <a:ea typeface="標楷體" pitchFamily="65" charset="-120"/>
                        </a:rPr>
                        <a:t>(</a:t>
                      </a:r>
                      <a:r>
                        <a:rPr lang="zh-TW" altLang="en-US" sz="1600" dirty="0" smtClean="0">
                          <a:latin typeface="標楷體" pitchFamily="65" charset="-120"/>
                          <a:ea typeface="標楷體" pitchFamily="65" charset="-120"/>
                        </a:rPr>
                        <a:t>已成立之基金</a:t>
                      </a:r>
                      <a:r>
                        <a:rPr lang="en-US" altLang="zh-TW" sz="1600" dirty="0" smtClean="0">
                          <a:latin typeface="標楷體" pitchFamily="65" charset="-120"/>
                          <a:ea typeface="標楷體" pitchFamily="65" charset="-120"/>
                        </a:rPr>
                        <a:t>)</a:t>
                      </a:r>
                      <a:endParaRPr lang="zh-TW" altLang="en-US" sz="1600" dirty="0">
                        <a:latin typeface="標楷體" pitchFamily="65" charset="-120"/>
                        <a:ea typeface="標楷體" pitchFamily="65" charset="-12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smtClean="0">
                          <a:latin typeface="標楷體" pitchFamily="65" charset="-120"/>
                          <a:ea typeface="標楷體" pitchFamily="65" charset="-120"/>
                        </a:rPr>
                        <a:t>金管會核准後，申請無實體登錄交付前</a:t>
                      </a:r>
                      <a:r>
                        <a:rPr lang="en-US" altLang="zh-TW" sz="1600" dirty="0" smtClean="0">
                          <a:latin typeface="標楷體" pitchFamily="65" charset="-120"/>
                          <a:ea typeface="標楷體" pitchFamily="65" charset="-120"/>
                        </a:rPr>
                        <a:t>7</a:t>
                      </a:r>
                      <a:r>
                        <a:rPr lang="zh-TW" altLang="en-US" sz="1600" dirty="0" smtClean="0">
                          <a:latin typeface="標楷體" pitchFamily="65" charset="-120"/>
                          <a:ea typeface="標楷體" pitchFamily="65" charset="-120"/>
                        </a:rPr>
                        <a:t>日</a:t>
                      </a:r>
                      <a:endParaRPr lang="zh-TW" altLang="zh-TW" sz="1600" kern="1200" dirty="0" smtClean="0">
                        <a:solidFill>
                          <a:schemeClr val="tx1"/>
                        </a:solidFill>
                        <a:effectLst/>
                        <a:latin typeface="標楷體" panose="03000509000000000000" pitchFamily="65" charset="-120"/>
                        <a:ea typeface="標楷體" panose="03000509000000000000" pitchFamily="65" charset="-120"/>
                        <a:cs typeface="+mn-cs"/>
                      </a:endParaRPr>
                    </a:p>
                  </a:txBody>
                  <a:tcPr/>
                </a:tc>
                <a:extLst>
                  <a:ext uri="{0D108BD9-81ED-4DB2-BD59-A6C34878D82A}">
                    <a16:rowId xmlns:a16="http://schemas.microsoft.com/office/drawing/2014/main" val="553210786"/>
                  </a:ext>
                </a:extLst>
              </a:tr>
              <a:tr h="576064">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TW" sz="1600" dirty="0" smtClean="0">
                          <a:latin typeface="標楷體" pitchFamily="65" charset="-120"/>
                          <a:ea typeface="標楷體" pitchFamily="65" charset="-120"/>
                        </a:rPr>
                        <a:t>3.</a:t>
                      </a:r>
                      <a:r>
                        <a:rPr lang="zh-TW" altLang="en-US" sz="1600" dirty="0" smtClean="0">
                          <a:latin typeface="標楷體" pitchFamily="65" charset="-120"/>
                          <a:ea typeface="標楷體" pitchFamily="65" charset="-120"/>
                        </a:rPr>
                        <a:t>變更基金基本資料</a:t>
                      </a:r>
                      <a:endParaRPr lang="en-US" altLang="zh-TW" sz="1600" dirty="0" smtClean="0">
                        <a:latin typeface="標楷體" pitchFamily="65" charset="-120"/>
                        <a:ea typeface="標楷體" pitchFamily="65" charset="-12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smtClean="0">
                          <a:latin typeface="標楷體" pitchFamily="65" charset="-120"/>
                          <a:ea typeface="標楷體" pitchFamily="65" charset="-120"/>
                        </a:rPr>
                        <a:t>金管會核准後，申請變更基金名稱、額度、保管銀行等基準日前</a:t>
                      </a:r>
                      <a:endParaRPr lang="zh-TW" altLang="zh-TW" sz="1600" kern="1200" dirty="0" smtClean="0">
                        <a:solidFill>
                          <a:schemeClr val="tx1"/>
                        </a:solidFill>
                        <a:effectLst/>
                        <a:latin typeface="標楷體" panose="03000509000000000000" pitchFamily="65" charset="-120"/>
                        <a:ea typeface="標楷體" panose="03000509000000000000" pitchFamily="65" charset="-120"/>
                        <a:cs typeface="+mn-cs"/>
                      </a:endParaRPr>
                    </a:p>
                  </a:txBody>
                  <a:tcPr/>
                </a:tc>
                <a:extLst>
                  <a:ext uri="{0D108BD9-81ED-4DB2-BD59-A6C34878D82A}">
                    <a16:rowId xmlns:a16="http://schemas.microsoft.com/office/drawing/2014/main" val="10002"/>
                  </a:ext>
                </a:extLst>
              </a:tr>
              <a:tr h="521013">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TW" sz="1600" dirty="0" smtClean="0">
                          <a:latin typeface="標楷體" pitchFamily="65" charset="-120"/>
                          <a:ea typeface="標楷體" pitchFamily="65" charset="-120"/>
                        </a:rPr>
                        <a:t>A.</a:t>
                      </a:r>
                      <a:r>
                        <a:rPr lang="zh-TW" altLang="en-US" sz="1600" dirty="0" smtClean="0">
                          <a:latin typeface="標楷體" pitchFamily="65" charset="-120"/>
                          <a:ea typeface="標楷體" pitchFamily="65" charset="-120"/>
                        </a:rPr>
                        <a:t>新基金首次登錄交付</a:t>
                      </a:r>
                      <a:endParaRPr lang="en-US" altLang="zh-TW" sz="1600" dirty="0" smtClean="0">
                        <a:latin typeface="標楷體" pitchFamily="65" charset="-120"/>
                        <a:ea typeface="標楷體" pitchFamily="65" charset="-12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smtClean="0">
                          <a:latin typeface="標楷體" pitchFamily="65" charset="-120"/>
                          <a:ea typeface="標楷體" pitchFamily="65" charset="-120"/>
                        </a:rPr>
                        <a:t>申請首次帳簿劃撥暨登錄交付日當日下午三時三十分前</a:t>
                      </a:r>
                      <a:endParaRPr lang="zh-TW" altLang="en-US" sz="1600" dirty="0" smtClean="0">
                        <a:solidFill>
                          <a:srgbClr val="FF0000"/>
                        </a:solidFill>
                        <a:latin typeface="標楷體" pitchFamily="65" charset="-120"/>
                        <a:ea typeface="標楷體" pitchFamily="65" charset="-120"/>
                      </a:endParaRPr>
                    </a:p>
                  </a:txBody>
                  <a:tcPr/>
                </a:tc>
                <a:extLst>
                  <a:ext uri="{0D108BD9-81ED-4DB2-BD59-A6C34878D82A}">
                    <a16:rowId xmlns:a16="http://schemas.microsoft.com/office/drawing/2014/main" val="10003"/>
                  </a:ext>
                </a:extLst>
              </a:tr>
              <a:tr h="43432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TW" sz="1600" dirty="0" smtClean="0">
                          <a:latin typeface="標楷體" pitchFamily="65" charset="-120"/>
                          <a:ea typeface="標楷體" pitchFamily="65" charset="-120"/>
                        </a:rPr>
                        <a:t>E.</a:t>
                      </a:r>
                      <a:r>
                        <a:rPr lang="zh-TW" altLang="en-US" sz="1600" dirty="0" smtClean="0">
                          <a:latin typeface="標楷體" pitchFamily="65" charset="-120"/>
                          <a:ea typeface="標楷體" pitchFamily="65" charset="-120"/>
                        </a:rPr>
                        <a:t>基金合併登錄交付</a:t>
                      </a:r>
                      <a:endParaRPr lang="en-US" altLang="zh-TW" sz="1600" dirty="0" smtClean="0">
                        <a:latin typeface="標楷體" pitchFamily="65" charset="-120"/>
                        <a:ea typeface="標楷體" pitchFamily="65" charset="-12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smtClean="0">
                          <a:latin typeface="標楷體" pitchFamily="65" charset="-120"/>
                          <a:ea typeface="標楷體" pitchFamily="65" charset="-120"/>
                        </a:rPr>
                        <a:t>基金合併基準日後，申請合併轉入及轉出帳簿劃撥暨登錄交付日當日下午三時三十分前</a:t>
                      </a:r>
                      <a:endParaRPr lang="zh-TW" altLang="en-US" sz="1600" dirty="0" smtClean="0">
                        <a:solidFill>
                          <a:srgbClr val="FF0000"/>
                        </a:solidFill>
                        <a:latin typeface="標楷體" pitchFamily="65" charset="-120"/>
                        <a:ea typeface="標楷體" pitchFamily="65" charset="-120"/>
                      </a:endParaRPr>
                    </a:p>
                  </a:txBody>
                  <a:tcPr/>
                </a:tc>
                <a:extLst>
                  <a:ext uri="{0D108BD9-81ED-4DB2-BD59-A6C34878D82A}">
                    <a16:rowId xmlns:a16="http://schemas.microsoft.com/office/drawing/2014/main" val="10005"/>
                  </a:ext>
                </a:extLst>
              </a:tr>
              <a:tr h="631161">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TW" sz="1600" dirty="0" smtClean="0">
                          <a:latin typeface="標楷體" pitchFamily="65" charset="-120"/>
                          <a:ea typeface="標楷體" pitchFamily="65" charset="-120"/>
                        </a:rPr>
                        <a:t>G.</a:t>
                      </a:r>
                      <a:r>
                        <a:rPr lang="zh-TW" altLang="en-US" sz="1600" dirty="0" smtClean="0">
                          <a:latin typeface="標楷體" pitchFamily="65" charset="-120"/>
                          <a:ea typeface="標楷體" pitchFamily="65" charset="-120"/>
                        </a:rPr>
                        <a:t>基金清算登錄交付</a:t>
                      </a:r>
                      <a:endParaRPr lang="en-US" altLang="zh-TW" sz="1600" dirty="0" smtClean="0">
                        <a:latin typeface="標楷體" pitchFamily="65" charset="-120"/>
                        <a:ea typeface="標楷體" pitchFamily="65" charset="-12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smtClean="0">
                          <a:latin typeface="標楷體" pitchFamily="65" charset="-120"/>
                          <a:ea typeface="標楷體" pitchFamily="65" charset="-120"/>
                        </a:rPr>
                        <a:t>完成支付清算款項作業後，申請清算轉出帳簿劃撥暨登錄交付日當日下午三時三十分前</a:t>
                      </a:r>
                      <a:endParaRPr lang="zh-TW" altLang="en-US" sz="1600" dirty="0">
                        <a:latin typeface="標楷體" pitchFamily="65" charset="-120"/>
                        <a:ea typeface="標楷體" pitchFamily="65" charset="-120"/>
                      </a:endParaRPr>
                    </a:p>
                  </a:txBody>
                  <a:tcPr/>
                </a:tc>
                <a:extLst>
                  <a:ext uri="{0D108BD9-81ED-4DB2-BD59-A6C34878D82A}">
                    <a16:rowId xmlns:a16="http://schemas.microsoft.com/office/drawing/2014/main" val="2616607941"/>
                  </a:ext>
                </a:extLst>
              </a:tr>
              <a:tr h="631161">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TW" sz="1600" kern="1200" dirty="0" smtClean="0">
                          <a:solidFill>
                            <a:schemeClr val="tx1"/>
                          </a:solidFill>
                          <a:latin typeface="標楷體" pitchFamily="65" charset="-120"/>
                          <a:ea typeface="標楷體" pitchFamily="65" charset="-120"/>
                          <a:cs typeface="+mn-cs"/>
                        </a:rPr>
                        <a:t>C.</a:t>
                      </a:r>
                      <a:r>
                        <a:rPr lang="zh-TW" altLang="en-US" sz="1600" kern="1200" dirty="0" smtClean="0">
                          <a:solidFill>
                            <a:schemeClr val="tx1"/>
                          </a:solidFill>
                          <a:latin typeface="標楷體" pitchFamily="65" charset="-120"/>
                          <a:ea typeface="標楷體" pitchFamily="65" charset="-120"/>
                          <a:cs typeface="+mn-cs"/>
                        </a:rPr>
                        <a:t>更正登錄資料</a:t>
                      </a:r>
                      <a:endParaRPr lang="en-US" altLang="zh-TW" sz="1600" kern="1200" dirty="0" smtClean="0">
                        <a:solidFill>
                          <a:schemeClr val="tx1"/>
                        </a:solidFill>
                        <a:latin typeface="標楷體" pitchFamily="65" charset="-120"/>
                        <a:ea typeface="標楷體" pitchFamily="65" charset="-120"/>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kern="1200" dirty="0" smtClean="0">
                          <a:solidFill>
                            <a:schemeClr val="tx1"/>
                          </a:solidFill>
                          <a:effectLst/>
                          <a:latin typeface="標楷體" panose="03000509000000000000" pitchFamily="65" charset="-120"/>
                          <a:ea typeface="標楷體" panose="03000509000000000000" pitchFamily="65" charset="-120"/>
                          <a:cs typeface="+mn-cs"/>
                        </a:rPr>
                        <a:t>申請更正登錄資料當日下午三時三十分前</a:t>
                      </a:r>
                      <a:endParaRPr lang="zh-TW" altLang="zh-TW" sz="1600" kern="1200" dirty="0" smtClean="0">
                        <a:solidFill>
                          <a:schemeClr val="tx1"/>
                        </a:solidFill>
                        <a:effectLst/>
                        <a:latin typeface="標楷體" panose="03000509000000000000" pitchFamily="65" charset="-120"/>
                        <a:ea typeface="標楷體" panose="03000509000000000000" pitchFamily="65" charset="-120"/>
                        <a:cs typeface="+mn-cs"/>
                      </a:endParaRPr>
                    </a:p>
                  </a:txBody>
                  <a:tcPr/>
                </a:tc>
                <a:extLst>
                  <a:ext uri="{0D108BD9-81ED-4DB2-BD59-A6C34878D82A}">
                    <a16:rowId xmlns:a16="http://schemas.microsoft.com/office/drawing/2014/main" val="10006"/>
                  </a:ext>
                </a:extLst>
              </a:tr>
            </a:tbl>
          </a:graphicData>
        </a:graphic>
      </p:graphicFrame>
      <p:sp>
        <p:nvSpPr>
          <p:cNvPr id="7" name="Rectangle 3"/>
          <p:cNvSpPr txBox="1">
            <a:spLocks noChangeArrowheads="1"/>
          </p:cNvSpPr>
          <p:nvPr/>
        </p:nvSpPr>
        <p:spPr>
          <a:xfrm>
            <a:off x="457200" y="1005051"/>
            <a:ext cx="8229600" cy="432048"/>
          </a:xfrm>
          <a:prstGeom prst="rect">
            <a:avLst/>
          </a:prstGeom>
        </p:spPr>
        <p:txBody>
          <a:bodyPr/>
          <a:lstStyle/>
          <a:p>
            <a:pPr algn="l" eaLnBrk="0" hangingPunct="0">
              <a:lnSpc>
                <a:spcPct val="90000"/>
              </a:lnSpc>
              <a:spcBef>
                <a:spcPts val="1200"/>
              </a:spcBef>
              <a:defRPr/>
            </a:pPr>
            <a:r>
              <a:rPr lang="zh-TW" altLang="en-US" sz="2400" dirty="0" smtClean="0">
                <a:latin typeface="標楷體" pitchFamily="65" charset="-120"/>
                <a:ea typeface="標楷體" pitchFamily="65" charset="-120"/>
              </a:rPr>
              <a:t>三、規劃</a:t>
            </a:r>
            <a:r>
              <a:rPr lang="zh-TW" altLang="en-US" sz="2400" dirty="0" smtClean="0">
                <a:latin typeface="標楷體" pitchFamily="65" charset="-120"/>
                <a:ea typeface="標楷體" pitchFamily="65" charset="-120"/>
              </a:rPr>
              <a:t>為電子化申請之作業項目</a:t>
            </a:r>
            <a:endParaRPr lang="en-US" altLang="zh-TW" sz="2400" dirty="0">
              <a:latin typeface="標楷體" pitchFamily="65" charset="-120"/>
              <a:ea typeface="標楷體" pitchFamily="65" charset="-120"/>
            </a:endParaRPr>
          </a:p>
          <a:p>
            <a:pPr>
              <a:lnSpc>
                <a:spcPct val="90000"/>
              </a:lnSpc>
              <a:spcBef>
                <a:spcPct val="20000"/>
              </a:spcBef>
              <a:defRPr/>
            </a:pPr>
            <a:endParaRPr lang="zh-TW" altLang="en-US" sz="2400" dirty="0">
              <a:solidFill>
                <a:srgbClr val="811503"/>
              </a:solidFill>
              <a:latin typeface="標楷體" pitchFamily="65" charset="-120"/>
              <a:ea typeface="標楷體" pitchFamily="65" charset="-120"/>
            </a:endParaRPr>
          </a:p>
        </p:txBody>
      </p:sp>
      <p:sp>
        <p:nvSpPr>
          <p:cNvPr id="9" name="標題 1"/>
          <p:cNvSpPr>
            <a:spLocks noGrp="1"/>
          </p:cNvSpPr>
          <p:nvPr>
            <p:ph type="title"/>
          </p:nvPr>
        </p:nvSpPr>
        <p:spPr>
          <a:xfrm>
            <a:off x="457200" y="274638"/>
            <a:ext cx="8229600" cy="469950"/>
          </a:xfrm>
        </p:spPr>
        <p:txBody>
          <a:bodyPr/>
          <a:lstStyle/>
          <a:p>
            <a:r>
              <a:rPr lang="zh-TW" altLang="en-US" dirty="0" smtClean="0"/>
              <a:t>壹、背景</a:t>
            </a:r>
            <a:endParaRPr lang="zh-TW" altLang="en-US" sz="3200" dirty="0" smtClean="0"/>
          </a:p>
        </p:txBody>
      </p:sp>
      <p:sp>
        <p:nvSpPr>
          <p:cNvPr id="2" name="左大括弧 1"/>
          <p:cNvSpPr/>
          <p:nvPr/>
        </p:nvSpPr>
        <p:spPr bwMode="auto">
          <a:xfrm>
            <a:off x="1043608" y="2060848"/>
            <a:ext cx="261743" cy="1512168"/>
          </a:xfrm>
          <a:prstGeom prst="leftBrace">
            <a:avLst/>
          </a:prstGeom>
          <a:noFill/>
          <a:ln w="12700" cap="rnd"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a typeface="新細明體" pitchFamily="18" charset="-120"/>
            </a:endParaRPr>
          </a:p>
        </p:txBody>
      </p:sp>
      <p:sp>
        <p:nvSpPr>
          <p:cNvPr id="4" name="文字方塊 3"/>
          <p:cNvSpPr txBox="1"/>
          <p:nvPr/>
        </p:nvSpPr>
        <p:spPr>
          <a:xfrm>
            <a:off x="453004" y="2276872"/>
            <a:ext cx="615553" cy="1296144"/>
          </a:xfrm>
          <a:prstGeom prst="rect">
            <a:avLst/>
          </a:prstGeom>
          <a:noFill/>
        </p:spPr>
        <p:txBody>
          <a:bodyPr vert="eaVert" wrap="square" rtlCol="0">
            <a:spAutoFit/>
          </a:bodyPr>
          <a:lstStyle/>
          <a:p>
            <a:r>
              <a:rPr lang="zh-TW" altLang="en-US" sz="1400" dirty="0" smtClean="0">
                <a:latin typeface="標楷體" panose="03000509000000000000" pitchFamily="65" charset="-120"/>
                <a:ea typeface="標楷體" panose="03000509000000000000" pitchFamily="65" charset="-120"/>
              </a:rPr>
              <a:t>基本資料登記申請書</a:t>
            </a:r>
            <a:endParaRPr lang="zh-TW" altLang="en-US" sz="1400" dirty="0">
              <a:latin typeface="標楷體" panose="03000509000000000000" pitchFamily="65" charset="-120"/>
              <a:ea typeface="標楷體" panose="03000509000000000000" pitchFamily="65" charset="-120"/>
            </a:endParaRPr>
          </a:p>
        </p:txBody>
      </p:sp>
      <p:sp>
        <p:nvSpPr>
          <p:cNvPr id="10" name="左大括弧 9"/>
          <p:cNvSpPr/>
          <p:nvPr/>
        </p:nvSpPr>
        <p:spPr bwMode="auto">
          <a:xfrm>
            <a:off x="1077399" y="3881681"/>
            <a:ext cx="261743" cy="1171601"/>
          </a:xfrm>
          <a:prstGeom prst="leftBrace">
            <a:avLst/>
          </a:prstGeom>
          <a:noFill/>
          <a:ln w="12700" cap="rnd"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a typeface="新細明體" pitchFamily="18" charset="-120"/>
            </a:endParaRPr>
          </a:p>
        </p:txBody>
      </p:sp>
      <p:sp>
        <p:nvSpPr>
          <p:cNvPr id="11" name="文字方塊 10"/>
          <p:cNvSpPr txBox="1"/>
          <p:nvPr/>
        </p:nvSpPr>
        <p:spPr>
          <a:xfrm>
            <a:off x="467544" y="3789040"/>
            <a:ext cx="615553" cy="1296144"/>
          </a:xfrm>
          <a:prstGeom prst="rect">
            <a:avLst/>
          </a:prstGeom>
          <a:noFill/>
        </p:spPr>
        <p:txBody>
          <a:bodyPr vert="eaVert" wrap="square" rtlCol="0">
            <a:spAutoFit/>
          </a:bodyPr>
          <a:lstStyle/>
          <a:p>
            <a:r>
              <a:rPr lang="zh-TW" altLang="en-US" sz="1400" dirty="0" smtClean="0">
                <a:latin typeface="標楷體" panose="03000509000000000000" pitchFamily="65" charset="-120"/>
                <a:ea typeface="標楷體" panose="03000509000000000000" pitchFamily="65" charset="-120"/>
              </a:rPr>
              <a:t>登錄暨帳簿劃撥交付申請書</a:t>
            </a:r>
            <a:endParaRPr lang="zh-TW" altLang="en-US" sz="1400" dirty="0">
              <a:latin typeface="標楷體" panose="03000509000000000000" pitchFamily="65" charset="-120"/>
              <a:ea typeface="標楷體" panose="03000509000000000000" pitchFamily="65" charset="-120"/>
            </a:endParaRPr>
          </a:p>
        </p:txBody>
      </p:sp>
      <p:sp>
        <p:nvSpPr>
          <p:cNvPr id="12" name="文字方塊 11"/>
          <p:cNvSpPr txBox="1"/>
          <p:nvPr/>
        </p:nvSpPr>
        <p:spPr>
          <a:xfrm>
            <a:off x="519047" y="5116457"/>
            <a:ext cx="615553" cy="1296144"/>
          </a:xfrm>
          <a:prstGeom prst="rect">
            <a:avLst/>
          </a:prstGeom>
          <a:noFill/>
        </p:spPr>
        <p:txBody>
          <a:bodyPr vert="eaVert" wrap="square" rtlCol="0">
            <a:spAutoFit/>
          </a:bodyPr>
          <a:lstStyle/>
          <a:p>
            <a:r>
              <a:rPr lang="zh-TW" altLang="en-US" sz="1400" dirty="0" smtClean="0">
                <a:latin typeface="標楷體" panose="03000509000000000000" pitchFamily="65" charset="-120"/>
                <a:ea typeface="標楷體" panose="03000509000000000000" pitchFamily="65" charset="-120"/>
              </a:rPr>
              <a:t>帳簿劃撥交付更正申請書</a:t>
            </a:r>
            <a:endParaRPr lang="zh-TW" altLang="en-US" sz="1400" dirty="0">
              <a:latin typeface="標楷體" panose="03000509000000000000" pitchFamily="65" charset="-120"/>
              <a:ea typeface="標楷體" panose="03000509000000000000" pitchFamily="65" charset="-120"/>
            </a:endParaRPr>
          </a:p>
        </p:txBody>
      </p:sp>
      <p:sp>
        <p:nvSpPr>
          <p:cNvPr id="13" name="左大括弧 12"/>
          <p:cNvSpPr/>
          <p:nvPr/>
        </p:nvSpPr>
        <p:spPr bwMode="auto">
          <a:xfrm>
            <a:off x="1166853" y="5445224"/>
            <a:ext cx="140491" cy="478634"/>
          </a:xfrm>
          <a:prstGeom prst="leftBrace">
            <a:avLst/>
          </a:prstGeom>
          <a:noFill/>
          <a:ln w="12700" cap="rnd"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a typeface="新細明體" pitchFamily="18" charset="-120"/>
            </a:endParaRPr>
          </a:p>
        </p:txBody>
      </p:sp>
    </p:spTree>
    <p:extLst>
      <p:ext uri="{BB962C8B-B14F-4D97-AF65-F5344CB8AC3E}">
        <p14:creationId xmlns:p14="http://schemas.microsoft.com/office/powerpoint/2010/main" val="21939761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zh-TW" altLang="en-US" dirty="0"/>
              <a:t>壹、背景</a:t>
            </a:r>
            <a:endParaRPr lang="zh-TW" altLang="zh-TW" dirty="0" smtClean="0"/>
          </a:p>
        </p:txBody>
      </p:sp>
      <p:graphicFrame>
        <p:nvGraphicFramePr>
          <p:cNvPr id="6" name="內容版面配置區 5"/>
          <p:cNvGraphicFramePr>
            <a:graphicFrameLocks noGrp="1"/>
          </p:cNvGraphicFramePr>
          <p:nvPr>
            <p:ph idx="1"/>
            <p:extLst>
              <p:ext uri="{D42A27DB-BD31-4B8C-83A1-F6EECF244321}">
                <p14:modId xmlns:p14="http://schemas.microsoft.com/office/powerpoint/2010/main" val="2556578868"/>
              </p:ext>
            </p:extLst>
          </p:nvPr>
        </p:nvGraphicFramePr>
        <p:xfrm>
          <a:off x="457200" y="1819187"/>
          <a:ext cx="8003232" cy="3670919"/>
        </p:xfrm>
        <a:graphic>
          <a:graphicData uri="http://schemas.openxmlformats.org/drawingml/2006/table">
            <a:tbl>
              <a:tblPr firstRow="1" bandRow="1">
                <a:tableStyleId>{5940675A-B579-460E-94D1-54222C63F5DA}</a:tableStyleId>
              </a:tblPr>
              <a:tblGrid>
                <a:gridCol w="3250704">
                  <a:extLst>
                    <a:ext uri="{9D8B030D-6E8A-4147-A177-3AD203B41FA5}">
                      <a16:colId xmlns:a16="http://schemas.microsoft.com/office/drawing/2014/main" val="20000"/>
                    </a:ext>
                  </a:extLst>
                </a:gridCol>
                <a:gridCol w="4752528">
                  <a:extLst>
                    <a:ext uri="{9D8B030D-6E8A-4147-A177-3AD203B41FA5}">
                      <a16:colId xmlns:a16="http://schemas.microsoft.com/office/drawing/2014/main" val="20001"/>
                    </a:ext>
                  </a:extLst>
                </a:gridCol>
              </a:tblGrid>
              <a:tr h="569694">
                <a:tc>
                  <a:txBody>
                    <a:bodyPr/>
                    <a:lstStyle/>
                    <a:p>
                      <a:pPr marL="0" algn="l" defTabSz="914400" rtl="0" eaLnBrk="1" latinLnBrk="0" hangingPunct="1"/>
                      <a:r>
                        <a:rPr lang="zh-TW" altLang="en-US" sz="1800" kern="1200" dirty="0" smtClean="0">
                          <a:solidFill>
                            <a:schemeClr val="tx1"/>
                          </a:solidFill>
                          <a:latin typeface="標楷體" pitchFamily="65" charset="-120"/>
                          <a:ea typeface="標楷體" pitchFamily="65" charset="-120"/>
                          <a:cs typeface="+mn-cs"/>
                        </a:rPr>
                        <a:t>維持紙本作業申請項目</a:t>
                      </a:r>
                    </a:p>
                  </a:txBody>
                  <a:tcPr>
                    <a:solidFill>
                      <a:srgbClr val="F9F905"/>
                    </a:solidFill>
                  </a:tcPr>
                </a:tc>
                <a:tc>
                  <a:txBody>
                    <a:bodyPr/>
                    <a:lstStyle/>
                    <a:p>
                      <a:pPr marL="0" algn="l" defTabSz="914400" rtl="0" eaLnBrk="1" latinLnBrk="0" hangingPunct="1"/>
                      <a:r>
                        <a:rPr lang="zh-TW" altLang="en-US" sz="1800" kern="1200" dirty="0" smtClean="0">
                          <a:solidFill>
                            <a:schemeClr val="tx1"/>
                          </a:solidFill>
                          <a:latin typeface="標楷體" pitchFamily="65" charset="-120"/>
                          <a:ea typeface="標楷體" pitchFamily="65" charset="-120"/>
                          <a:cs typeface="+mn-cs"/>
                        </a:rPr>
                        <a:t>申請文件</a:t>
                      </a:r>
                    </a:p>
                  </a:txBody>
                  <a:tcPr>
                    <a:solidFill>
                      <a:srgbClr val="F9F905"/>
                    </a:solidFill>
                  </a:tcPr>
                </a:tc>
                <a:extLst>
                  <a:ext uri="{0D108BD9-81ED-4DB2-BD59-A6C34878D82A}">
                    <a16:rowId xmlns:a16="http://schemas.microsoft.com/office/drawing/2014/main" val="10000"/>
                  </a:ext>
                </a:extLst>
              </a:tr>
              <a:tr h="603240">
                <a:tc>
                  <a:txBody>
                    <a:bodyPr/>
                    <a:lstStyle/>
                    <a:p>
                      <a:r>
                        <a:rPr lang="zh-TW" altLang="en-US" sz="1800" dirty="0" smtClean="0">
                          <a:latin typeface="標楷體" pitchFamily="65" charset="-120"/>
                          <a:ea typeface="標楷體" pitchFamily="65" charset="-120"/>
                        </a:rPr>
                        <a:t>基金合併通知</a:t>
                      </a:r>
                      <a:endParaRPr lang="zh-TW" altLang="en-US" sz="1800" dirty="0">
                        <a:latin typeface="標楷體" pitchFamily="65" charset="-120"/>
                        <a:ea typeface="標楷體" pitchFamily="65" charset="-120"/>
                      </a:endParaRPr>
                    </a:p>
                  </a:txBody>
                  <a:tcPr/>
                </a:tc>
                <a:tc>
                  <a:txBody>
                    <a:bodyPr/>
                    <a:lstStyle/>
                    <a:p>
                      <a:r>
                        <a:rPr lang="zh-TW" altLang="en-US" sz="1800" dirty="0" smtClean="0">
                          <a:latin typeface="標楷體" pitchFamily="65" charset="-120"/>
                          <a:ea typeface="標楷體" pitchFamily="65" charset="-120"/>
                        </a:rPr>
                        <a:t>基金發行人來函通知本公司基金核准合併之相關事宜，並附金管會核准函。</a:t>
                      </a:r>
                      <a:endParaRPr lang="zh-TW" altLang="en-US" sz="1800" dirty="0">
                        <a:latin typeface="標楷體" pitchFamily="65" charset="-120"/>
                        <a:ea typeface="標楷體" pitchFamily="65" charset="-120"/>
                      </a:endParaRPr>
                    </a:p>
                  </a:txBody>
                  <a:tcPr/>
                </a:tc>
                <a:extLst>
                  <a:ext uri="{0D108BD9-81ED-4DB2-BD59-A6C34878D82A}">
                    <a16:rowId xmlns:a16="http://schemas.microsoft.com/office/drawing/2014/main" val="10001"/>
                  </a:ext>
                </a:extLst>
              </a:tr>
              <a:tr h="569694">
                <a:tc>
                  <a:txBody>
                    <a:bodyPr/>
                    <a:lstStyle/>
                    <a:p>
                      <a:r>
                        <a:rPr lang="zh-TW" altLang="en-US" sz="1800" dirty="0" smtClean="0">
                          <a:latin typeface="標楷體" pitchFamily="65" charset="-120"/>
                          <a:ea typeface="標楷體" pitchFamily="65" charset="-120"/>
                        </a:rPr>
                        <a:t>基金清算通知</a:t>
                      </a:r>
                      <a:endParaRPr lang="zh-TW" altLang="en-US" sz="1800" dirty="0">
                        <a:latin typeface="標楷體" pitchFamily="65" charset="-120"/>
                        <a:ea typeface="標楷體" pitchFamily="65" charset="-12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標楷體" pitchFamily="65" charset="-120"/>
                          <a:ea typeface="標楷體" pitchFamily="65" charset="-120"/>
                        </a:rPr>
                        <a:t>基金發行人來函通知本公司基金清算或信託契約終止等相關事宜，並附金管會核准函。</a:t>
                      </a:r>
                      <a:endParaRPr lang="zh-TW" altLang="en-US" sz="1800" kern="1200" dirty="0" smtClean="0">
                        <a:solidFill>
                          <a:srgbClr val="000000"/>
                        </a:solidFill>
                        <a:latin typeface="標楷體" pitchFamily="65" charset="-120"/>
                        <a:ea typeface="標楷體" pitchFamily="65" charset="-120"/>
                        <a:cs typeface="+mn-cs"/>
                      </a:endParaRPr>
                    </a:p>
                  </a:txBody>
                  <a:tcPr/>
                </a:tc>
                <a:extLst>
                  <a:ext uri="{0D108BD9-81ED-4DB2-BD59-A6C34878D82A}">
                    <a16:rowId xmlns:a16="http://schemas.microsoft.com/office/drawing/2014/main" val="10002"/>
                  </a:ext>
                </a:extLst>
              </a:tr>
              <a:tr h="603240">
                <a:tc>
                  <a:txBody>
                    <a:bodyPr/>
                    <a:lstStyle/>
                    <a:p>
                      <a:r>
                        <a:rPr lang="zh-TW" altLang="en-US" sz="1800" kern="1200" dirty="0" smtClean="0">
                          <a:solidFill>
                            <a:schemeClr val="tx1"/>
                          </a:solidFill>
                          <a:latin typeface="標楷體" pitchFamily="65" charset="-120"/>
                          <a:ea typeface="標楷體" pitchFamily="65" charset="-120"/>
                          <a:cs typeface="+mn-cs"/>
                        </a:rPr>
                        <a:t>基金</a:t>
                      </a:r>
                      <a:r>
                        <a:rPr lang="en-US" altLang="zh-TW" sz="1800" kern="1200" dirty="0" smtClean="0">
                          <a:solidFill>
                            <a:schemeClr val="tx1"/>
                          </a:solidFill>
                          <a:latin typeface="標楷體" pitchFamily="65" charset="-120"/>
                          <a:ea typeface="標楷體" pitchFamily="65" charset="-120"/>
                          <a:cs typeface="+mn-cs"/>
                        </a:rPr>
                        <a:t>ISIN</a:t>
                      </a:r>
                      <a:r>
                        <a:rPr lang="zh-TW" altLang="en-US" sz="1800" kern="1200" dirty="0" smtClean="0">
                          <a:solidFill>
                            <a:schemeClr val="tx1"/>
                          </a:solidFill>
                          <a:latin typeface="標楷體" pitchFamily="65" charset="-120"/>
                          <a:ea typeface="標楷體" pitchFamily="65" charset="-120"/>
                          <a:cs typeface="+mn-cs"/>
                        </a:rPr>
                        <a:t>申請書</a:t>
                      </a:r>
                      <a:r>
                        <a:rPr lang="en-US" altLang="zh-TW" sz="1800" b="1" kern="1200" dirty="0" smtClean="0">
                          <a:solidFill>
                            <a:srgbClr val="FF0000"/>
                          </a:solidFill>
                          <a:latin typeface="標楷體" pitchFamily="65" charset="-120"/>
                          <a:ea typeface="標楷體" pitchFamily="65" charset="-120"/>
                          <a:cs typeface="+mn-cs"/>
                        </a:rPr>
                        <a:t>(</a:t>
                      </a:r>
                      <a:r>
                        <a:rPr lang="zh-TW" altLang="en-US" sz="1800" b="1" kern="1200" dirty="0" smtClean="0">
                          <a:solidFill>
                            <a:srgbClr val="FF0000"/>
                          </a:solidFill>
                          <a:latin typeface="標楷體" pitchFamily="65" charset="-120"/>
                          <a:ea typeface="標楷體" pitchFamily="65" charset="-120"/>
                          <a:cs typeface="+mn-cs"/>
                        </a:rPr>
                        <a:t>註</a:t>
                      </a:r>
                      <a:r>
                        <a:rPr lang="en-US" altLang="zh-TW" sz="1800" b="1" kern="1200" dirty="0" smtClean="0">
                          <a:solidFill>
                            <a:srgbClr val="FF0000"/>
                          </a:solidFill>
                          <a:latin typeface="標楷體" pitchFamily="65" charset="-120"/>
                          <a:ea typeface="標楷體" pitchFamily="65" charset="-120"/>
                          <a:cs typeface="+mn-cs"/>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kern="1200" dirty="0" smtClean="0">
                          <a:solidFill>
                            <a:schemeClr val="tx1"/>
                          </a:solidFill>
                          <a:latin typeface="標楷體" pitchFamily="65" charset="-120"/>
                          <a:ea typeface="標楷體" pitchFamily="65" charset="-120"/>
                          <a:cs typeface="+mn-cs"/>
                        </a:rPr>
                        <a:t>新增</a:t>
                      </a:r>
                      <a:r>
                        <a:rPr lang="en-US" altLang="zh-TW" sz="1800" kern="1200" dirty="0" smtClean="0">
                          <a:solidFill>
                            <a:schemeClr val="tx1"/>
                          </a:solidFill>
                          <a:latin typeface="標楷體" pitchFamily="65" charset="-120"/>
                          <a:ea typeface="標楷體" pitchFamily="65" charset="-120"/>
                          <a:cs typeface="+mn-cs"/>
                        </a:rPr>
                        <a:t>ISIN</a:t>
                      </a:r>
                      <a:r>
                        <a:rPr lang="zh-TW" altLang="en-US" sz="1800" kern="1200" dirty="0" smtClean="0">
                          <a:solidFill>
                            <a:schemeClr val="tx1"/>
                          </a:solidFill>
                          <a:latin typeface="標楷體" pitchFamily="65" charset="-120"/>
                          <a:ea typeface="標楷體" pitchFamily="65" charset="-120"/>
                          <a:cs typeface="+mn-cs"/>
                        </a:rPr>
                        <a:t>、變更</a:t>
                      </a:r>
                      <a:r>
                        <a:rPr lang="en-US" altLang="zh-TW" sz="1800" kern="1200" dirty="0" smtClean="0">
                          <a:solidFill>
                            <a:schemeClr val="tx1"/>
                          </a:solidFill>
                          <a:latin typeface="標楷體" pitchFamily="65" charset="-120"/>
                          <a:ea typeface="標楷體" pitchFamily="65" charset="-120"/>
                          <a:cs typeface="+mn-cs"/>
                        </a:rPr>
                        <a:t>ISIN</a:t>
                      </a:r>
                      <a:r>
                        <a:rPr lang="zh-TW" altLang="en-US" sz="1800" kern="1200" dirty="0" smtClean="0">
                          <a:solidFill>
                            <a:schemeClr val="tx1"/>
                          </a:solidFill>
                          <a:latin typeface="標楷體" pitchFamily="65" charset="-120"/>
                          <a:ea typeface="標楷體" pitchFamily="65" charset="-120"/>
                          <a:cs typeface="+mn-cs"/>
                        </a:rPr>
                        <a:t>基本資料、註銷</a:t>
                      </a:r>
                      <a:r>
                        <a:rPr lang="en-US" altLang="zh-TW" sz="1800" kern="1200" dirty="0" smtClean="0">
                          <a:solidFill>
                            <a:schemeClr val="tx1"/>
                          </a:solidFill>
                          <a:latin typeface="標楷體" pitchFamily="65" charset="-120"/>
                          <a:ea typeface="標楷體" pitchFamily="65" charset="-120"/>
                          <a:cs typeface="+mn-cs"/>
                        </a:rPr>
                        <a:t>ISIN</a:t>
                      </a:r>
                      <a:endParaRPr lang="zh-TW" altLang="en-US" sz="1800" kern="1200" dirty="0" smtClean="0">
                        <a:solidFill>
                          <a:schemeClr val="tx1"/>
                        </a:solidFill>
                        <a:latin typeface="標楷體" pitchFamily="65" charset="-120"/>
                        <a:ea typeface="標楷體" pitchFamily="65" charset="-120"/>
                        <a:cs typeface="+mn-cs"/>
                      </a:endParaRPr>
                    </a:p>
                  </a:txBody>
                  <a:tcPr/>
                </a:tc>
                <a:extLst>
                  <a:ext uri="{0D108BD9-81ED-4DB2-BD59-A6C34878D82A}">
                    <a16:rowId xmlns:a16="http://schemas.microsoft.com/office/drawing/2014/main" val="3481734444"/>
                  </a:ext>
                </a:extLst>
              </a:tr>
              <a:tr h="603240">
                <a:tc>
                  <a:txBody>
                    <a:bodyPr/>
                    <a:lstStyle/>
                    <a:p>
                      <a:r>
                        <a:rPr lang="zh-TW" altLang="en-US" sz="1800" dirty="0" smtClean="0">
                          <a:latin typeface="標楷體" pitchFamily="65" charset="-120"/>
                          <a:ea typeface="標楷體" pitchFamily="65" charset="-120"/>
                        </a:rPr>
                        <a:t>變更</a:t>
                      </a:r>
                      <a:r>
                        <a:rPr lang="en-US" altLang="zh-TW" sz="1800" kern="1200" dirty="0" smtClean="0">
                          <a:solidFill>
                            <a:schemeClr val="tx1"/>
                          </a:solidFill>
                          <a:effectLst/>
                          <a:latin typeface="標楷體" panose="03000509000000000000" pitchFamily="65" charset="-120"/>
                          <a:ea typeface="標楷體" panose="03000509000000000000" pitchFamily="65" charset="-120"/>
                          <a:cs typeface="+mn-cs"/>
                        </a:rPr>
                        <a:t>SMART</a:t>
                      </a:r>
                      <a:r>
                        <a:rPr lang="zh-TW" altLang="zh-TW" sz="1800" kern="1200" dirty="0" smtClean="0">
                          <a:solidFill>
                            <a:schemeClr val="tx1"/>
                          </a:solidFill>
                          <a:effectLst/>
                          <a:latin typeface="標楷體" panose="03000509000000000000" pitchFamily="65" charset="-120"/>
                          <a:ea typeface="標楷體" panose="03000509000000000000" pitchFamily="65" charset="-120"/>
                          <a:cs typeface="+mn-cs"/>
                        </a:rPr>
                        <a:t>控制卡</a:t>
                      </a:r>
                      <a:r>
                        <a:rPr lang="en-US" altLang="zh-TW" sz="1800" kern="1200" dirty="0" smtClean="0">
                          <a:solidFill>
                            <a:schemeClr val="tx1"/>
                          </a:solidFill>
                          <a:effectLst/>
                          <a:latin typeface="標楷體" panose="03000509000000000000" pitchFamily="65" charset="-120"/>
                          <a:ea typeface="標楷體" panose="03000509000000000000" pitchFamily="65" charset="-120"/>
                          <a:cs typeface="+mn-cs"/>
                        </a:rPr>
                        <a:t>/</a:t>
                      </a:r>
                      <a:r>
                        <a:rPr lang="zh-TW" altLang="zh-TW" sz="1800" kern="1200" dirty="0" smtClean="0">
                          <a:solidFill>
                            <a:schemeClr val="tx1"/>
                          </a:solidFill>
                          <a:effectLst/>
                          <a:latin typeface="標楷體" panose="03000509000000000000" pitchFamily="65" charset="-120"/>
                          <a:ea typeface="標楷體" panose="03000509000000000000" pitchFamily="65" charset="-120"/>
                          <a:cs typeface="+mn-cs"/>
                        </a:rPr>
                        <a:t>帳號管理人員</a:t>
                      </a:r>
                      <a:endParaRPr lang="en-US" altLang="zh-TW" sz="1800" kern="1200" dirty="0" smtClean="0">
                        <a:solidFill>
                          <a:schemeClr val="tx1"/>
                        </a:solidFill>
                        <a:latin typeface="標楷體" pitchFamily="65" charset="-120"/>
                        <a:ea typeface="標楷體" pitchFamily="65" charset="-120"/>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標楷體" pitchFamily="65" charset="-120"/>
                          <a:ea typeface="標楷體" pitchFamily="65" charset="-120"/>
                        </a:rPr>
                        <a:t>填寫</a:t>
                      </a:r>
                      <a:r>
                        <a:rPr lang="zh-TW" altLang="en-US" sz="1800" u="none" kern="1200" dirty="0" smtClean="0">
                          <a:solidFill>
                            <a:schemeClr val="tx1"/>
                          </a:solidFill>
                          <a:latin typeface="標楷體" pitchFamily="65" charset="-120"/>
                          <a:ea typeface="標楷體" pitchFamily="65" charset="-120"/>
                          <a:cs typeface="+mn-cs"/>
                        </a:rPr>
                        <a:t>「</a:t>
                      </a:r>
                      <a:r>
                        <a:rPr lang="zh-TW" altLang="zh-TW" sz="1800" kern="1200" dirty="0" smtClean="0">
                          <a:solidFill>
                            <a:schemeClr val="tx1"/>
                          </a:solidFill>
                          <a:effectLst/>
                          <a:latin typeface="標楷體" panose="03000509000000000000" pitchFamily="65" charset="-120"/>
                          <a:ea typeface="標楷體" panose="03000509000000000000" pitchFamily="65" charset="-120"/>
                          <a:cs typeface="+mn-cs"/>
                        </a:rPr>
                        <a:t>證券存託系統連線作業申請書</a:t>
                      </a:r>
                      <a:r>
                        <a:rPr lang="zh-TW" altLang="en-US" sz="1800" kern="1200" dirty="0" smtClean="0">
                          <a:solidFill>
                            <a:schemeClr val="tx1"/>
                          </a:solidFill>
                          <a:latin typeface="標楷體" pitchFamily="65" charset="-120"/>
                          <a:ea typeface="標楷體" pitchFamily="65" charset="-120"/>
                          <a:cs typeface="+mn-cs"/>
                        </a:rPr>
                        <a:t>」</a:t>
                      </a:r>
                    </a:p>
                  </a:txBody>
                  <a:tcPr/>
                </a:tc>
                <a:extLst>
                  <a:ext uri="{0D108BD9-81ED-4DB2-BD59-A6C34878D82A}">
                    <a16:rowId xmlns:a16="http://schemas.microsoft.com/office/drawing/2014/main" val="10004"/>
                  </a:ext>
                </a:extLst>
              </a:tr>
              <a:tr h="577745">
                <a:tc>
                  <a:txBody>
                    <a:bodyPr/>
                    <a:lstStyle/>
                    <a:p>
                      <a:r>
                        <a:rPr lang="zh-TW" altLang="en-US" sz="1800" dirty="0" smtClean="0">
                          <a:latin typeface="標楷體" pitchFamily="65" charset="-120"/>
                          <a:ea typeface="標楷體" pitchFamily="65" charset="-120"/>
                        </a:rPr>
                        <a:t>其他特殊申請作業</a:t>
                      </a:r>
                      <a:endParaRPr lang="zh-TW" altLang="en-US" sz="1800" dirty="0">
                        <a:latin typeface="標楷體" pitchFamily="65" charset="-120"/>
                        <a:ea typeface="標楷體" pitchFamily="65"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solidFill>
                            <a:srgbClr val="000000"/>
                          </a:solidFill>
                          <a:latin typeface="標楷體" pitchFamily="65" charset="-120"/>
                          <a:ea typeface="標楷體" pitchFamily="65" charset="-120"/>
                        </a:rPr>
                        <a:t>視案例判斷</a:t>
                      </a:r>
                      <a:endParaRPr lang="zh-TW" altLang="en-US" sz="1800" kern="1200" dirty="0" smtClean="0">
                        <a:solidFill>
                          <a:srgbClr val="000000"/>
                        </a:solidFill>
                        <a:latin typeface="標楷體" pitchFamily="65" charset="-120"/>
                        <a:ea typeface="標楷體" pitchFamily="65" charset="-120"/>
                        <a:cs typeface="+mn-cs"/>
                      </a:endParaRPr>
                    </a:p>
                  </a:txBody>
                  <a:tcPr/>
                </a:tc>
                <a:extLst>
                  <a:ext uri="{0D108BD9-81ED-4DB2-BD59-A6C34878D82A}">
                    <a16:rowId xmlns:a16="http://schemas.microsoft.com/office/drawing/2014/main" val="10006"/>
                  </a:ext>
                </a:extLst>
              </a:tr>
            </a:tbl>
          </a:graphicData>
        </a:graphic>
      </p:graphicFrame>
      <p:sp>
        <p:nvSpPr>
          <p:cNvPr id="7" name="Rectangle 3"/>
          <p:cNvSpPr txBox="1">
            <a:spLocks noChangeArrowheads="1"/>
          </p:cNvSpPr>
          <p:nvPr/>
        </p:nvSpPr>
        <p:spPr>
          <a:xfrm>
            <a:off x="436620" y="1112664"/>
            <a:ext cx="8229600" cy="432048"/>
          </a:xfrm>
          <a:prstGeom prst="rect">
            <a:avLst/>
          </a:prstGeom>
        </p:spPr>
        <p:txBody>
          <a:bodyPr/>
          <a:lstStyle/>
          <a:p>
            <a:pPr marL="52" algn="l">
              <a:lnSpc>
                <a:spcPct val="90000"/>
              </a:lnSpc>
              <a:spcBef>
                <a:spcPct val="20000"/>
              </a:spcBef>
              <a:defRPr/>
            </a:pPr>
            <a:r>
              <a:rPr lang="zh-TW" altLang="en-US" sz="2400" kern="0" dirty="0" smtClean="0">
                <a:latin typeface="標楷體" pitchFamily="65" charset="-120"/>
                <a:ea typeface="標楷體" pitchFamily="65" charset="-120"/>
              </a:rPr>
              <a:t>四、維持</a:t>
            </a:r>
            <a:r>
              <a:rPr lang="zh-TW" altLang="en-US" sz="2400" kern="0" dirty="0" smtClean="0">
                <a:latin typeface="標楷體" pitchFamily="65" charset="-120"/>
                <a:ea typeface="標楷體" pitchFamily="65" charset="-120"/>
              </a:rPr>
              <a:t>紙本申請之作業項目</a:t>
            </a:r>
          </a:p>
        </p:txBody>
      </p:sp>
      <p:sp>
        <p:nvSpPr>
          <p:cNvPr id="2" name="矩形 1"/>
          <p:cNvSpPr/>
          <p:nvPr/>
        </p:nvSpPr>
        <p:spPr>
          <a:xfrm>
            <a:off x="457200" y="5949280"/>
            <a:ext cx="7468712" cy="338554"/>
          </a:xfrm>
          <a:prstGeom prst="rect">
            <a:avLst/>
          </a:prstGeom>
        </p:spPr>
        <p:txBody>
          <a:bodyPr wrap="none">
            <a:spAutoFit/>
          </a:bodyPr>
          <a:lstStyle/>
          <a:p>
            <a:pPr algn="l"/>
            <a:r>
              <a:rPr lang="zh-TW" altLang="en-US" sz="1600" dirty="0" smtClean="0">
                <a:solidFill>
                  <a:srgbClr val="FF0000"/>
                </a:solidFill>
                <a:latin typeface="標楷體" pitchFamily="65" charset="-120"/>
              </a:rPr>
              <a:t>註</a:t>
            </a:r>
            <a:r>
              <a:rPr lang="en-US" altLang="zh-TW" sz="1600" dirty="0" smtClean="0">
                <a:solidFill>
                  <a:srgbClr val="FF0000"/>
                </a:solidFill>
                <a:latin typeface="標楷體" pitchFamily="65" charset="-120"/>
              </a:rPr>
              <a:t>:ISIN</a:t>
            </a:r>
            <a:r>
              <a:rPr lang="zh-TW" altLang="en-US" sz="1600" dirty="0" smtClean="0">
                <a:solidFill>
                  <a:srgbClr val="FF0000"/>
                </a:solidFill>
                <a:latin typeface="標楷體" pitchFamily="65" charset="-120"/>
              </a:rPr>
              <a:t>申請書，交易所規劃線上申請作業中，暫以附件方式上傳至發行平台。</a:t>
            </a:r>
            <a:endParaRPr lang="en-US" altLang="zh-TW" sz="1600" dirty="0">
              <a:solidFill>
                <a:srgbClr val="FF0000"/>
              </a:solidFill>
              <a:latin typeface="標楷體" pitchFamily="65" charset="-120"/>
            </a:endParaRPr>
          </a:p>
        </p:txBody>
      </p:sp>
    </p:spTree>
    <p:extLst>
      <p:ext uri="{BB962C8B-B14F-4D97-AF65-F5344CB8AC3E}">
        <p14:creationId xmlns:p14="http://schemas.microsoft.com/office/powerpoint/2010/main" val="13219505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zh-TW" altLang="en-US" dirty="0" smtClean="0"/>
              <a:t>貳、</a:t>
            </a:r>
            <a:r>
              <a:rPr lang="zh-TW" altLang="zh-TW" dirty="0" smtClean="0"/>
              <a:t>電子化申請作業</a:t>
            </a:r>
            <a:r>
              <a:rPr lang="zh-TW" altLang="en-US" dirty="0" smtClean="0"/>
              <a:t>說明</a:t>
            </a:r>
            <a:endParaRPr lang="zh-TW" altLang="zh-TW" dirty="0" smtClean="0"/>
          </a:p>
        </p:txBody>
      </p:sp>
      <p:sp>
        <p:nvSpPr>
          <p:cNvPr id="4101" name="Rectangle 3"/>
          <p:cNvSpPr>
            <a:spLocks noGrp="1" noChangeArrowheads="1"/>
          </p:cNvSpPr>
          <p:nvPr>
            <p:ph idx="1"/>
          </p:nvPr>
        </p:nvSpPr>
        <p:spPr>
          <a:xfrm>
            <a:off x="611560" y="980728"/>
            <a:ext cx="8229600" cy="5040560"/>
          </a:xfrm>
        </p:spPr>
        <p:txBody>
          <a:bodyPr/>
          <a:lstStyle/>
          <a:p>
            <a:pPr marL="0" indent="0">
              <a:spcBef>
                <a:spcPts val="1200"/>
              </a:spcBef>
              <a:buNone/>
            </a:pPr>
            <a:r>
              <a:rPr lang="zh-TW" altLang="en-US" sz="2800" b="1" dirty="0">
                <a:latin typeface="標楷體" pitchFamily="65" charset="-120"/>
              </a:rPr>
              <a:t>一</a:t>
            </a:r>
            <a:r>
              <a:rPr lang="zh-TW" altLang="en-US" sz="2800" b="1" dirty="0" smtClean="0">
                <a:latin typeface="標楷體" pitchFamily="65" charset="-120"/>
              </a:rPr>
              <a:t>、作業原則</a:t>
            </a:r>
            <a:endParaRPr lang="en-US" altLang="zh-TW" sz="2800" b="1" dirty="0">
              <a:latin typeface="標楷體" pitchFamily="65" charset="-120"/>
            </a:endParaRPr>
          </a:p>
          <a:p>
            <a:pPr marL="893763" lvl="3" indent="-538163">
              <a:spcBef>
                <a:spcPts val="1200"/>
              </a:spcBef>
            </a:pPr>
            <a:r>
              <a:rPr lang="en-US" altLang="zh-TW" sz="2000" dirty="0"/>
              <a:t>(</a:t>
            </a:r>
            <a:r>
              <a:rPr lang="zh-TW" altLang="en-US" sz="2000" dirty="0"/>
              <a:t>一</a:t>
            </a:r>
            <a:r>
              <a:rPr lang="en-US" altLang="zh-TW" sz="2000" dirty="0"/>
              <a:t>)</a:t>
            </a:r>
            <a:r>
              <a:rPr lang="zh-TW" altLang="en-US" sz="2000" dirty="0"/>
              <a:t>基金發行人填具申請書向本公司申請使用發行</a:t>
            </a:r>
            <a:r>
              <a:rPr lang="zh-TW" altLang="en-US" sz="2000" dirty="0" smtClean="0"/>
              <a:t>平台。</a:t>
            </a:r>
            <a:endParaRPr lang="en-US" altLang="zh-TW" sz="2000" dirty="0"/>
          </a:p>
          <a:p>
            <a:pPr marL="893763" lvl="3" indent="-538163">
              <a:spcBef>
                <a:spcPts val="1200"/>
              </a:spcBef>
            </a:pPr>
            <a:r>
              <a:rPr lang="en-US" altLang="zh-TW" sz="2000" dirty="0" smtClean="0"/>
              <a:t>(</a:t>
            </a:r>
            <a:r>
              <a:rPr lang="zh-TW" altLang="en-US" sz="2000" dirty="0" smtClean="0"/>
              <a:t>二</a:t>
            </a:r>
            <a:r>
              <a:rPr lang="en-US" altLang="zh-TW" sz="2000" dirty="0" smtClean="0"/>
              <a:t>)</a:t>
            </a:r>
            <a:r>
              <a:rPr lang="zh-TW" altLang="en-US" sz="2000" dirty="0" smtClean="0"/>
              <a:t>使用</a:t>
            </a:r>
            <a:r>
              <a:rPr lang="zh-TW" altLang="en-US" sz="2000" dirty="0"/>
              <a:t>帳號、密碼及證期共用憑證登入發行</a:t>
            </a:r>
            <a:r>
              <a:rPr lang="zh-TW" altLang="en-US" sz="2000" dirty="0" smtClean="0"/>
              <a:t>平台。</a:t>
            </a:r>
            <a:endParaRPr lang="en-US" altLang="zh-TW" sz="2000" dirty="0"/>
          </a:p>
          <a:p>
            <a:pPr marL="893763" lvl="3" indent="-538163">
              <a:spcBef>
                <a:spcPts val="1200"/>
              </a:spcBef>
            </a:pPr>
            <a:r>
              <a:rPr lang="en-US" altLang="zh-TW" sz="2000" dirty="0" smtClean="0"/>
              <a:t>(</a:t>
            </a:r>
            <a:r>
              <a:rPr lang="zh-TW" altLang="en-US" sz="2000" dirty="0" smtClean="0"/>
              <a:t>三</a:t>
            </a:r>
            <a:r>
              <a:rPr lang="en-US" altLang="zh-TW" sz="2000" dirty="0" smtClean="0"/>
              <a:t>)</a:t>
            </a:r>
            <a:r>
              <a:rPr lang="zh-TW" altLang="en-US" sz="2000" dirty="0"/>
              <a:t>於發行平台依申請作業項目輸入內容，並將相關證明文件，以</a:t>
            </a:r>
            <a:r>
              <a:rPr lang="en-US" altLang="zh-TW" sz="2000" dirty="0"/>
              <a:t>pdf</a:t>
            </a:r>
            <a:r>
              <a:rPr lang="zh-TW" altLang="en-US" sz="2000" dirty="0"/>
              <a:t>檔案方式上傳。</a:t>
            </a:r>
            <a:endParaRPr lang="en-US" altLang="zh-TW" sz="2000" dirty="0"/>
          </a:p>
          <a:p>
            <a:pPr marL="893763" lvl="3" indent="-538163">
              <a:spcBef>
                <a:spcPts val="1200"/>
              </a:spcBef>
              <a:defRPr/>
            </a:pPr>
            <a:r>
              <a:rPr lang="en-US" altLang="zh-TW" sz="2000" dirty="0" smtClean="0"/>
              <a:t>(</a:t>
            </a:r>
            <a:r>
              <a:rPr lang="zh-TW" altLang="en-US" sz="2000" dirty="0" smtClean="0"/>
              <a:t>四</a:t>
            </a:r>
            <a:r>
              <a:rPr lang="en-US" altLang="zh-TW" sz="2000" dirty="0" smtClean="0"/>
              <a:t>)</a:t>
            </a:r>
            <a:r>
              <a:rPr lang="zh-TW" altLang="en-US" sz="2000" dirty="0"/>
              <a:t>發行平台之申請案件需經投信主管覆核後，集保於系統審核收件。</a:t>
            </a:r>
            <a:endParaRPr lang="en-US" altLang="zh-TW" sz="2000" dirty="0"/>
          </a:p>
          <a:p>
            <a:pPr marL="893763" lvl="3" indent="-538163">
              <a:spcBef>
                <a:spcPts val="1200"/>
              </a:spcBef>
              <a:defRPr/>
            </a:pPr>
            <a:r>
              <a:rPr lang="en-US" altLang="zh-TW" sz="2000" dirty="0" smtClean="0"/>
              <a:t>(</a:t>
            </a:r>
            <a:r>
              <a:rPr lang="zh-TW" altLang="en-US" sz="2000" dirty="0" smtClean="0"/>
              <a:t>五</a:t>
            </a:r>
            <a:r>
              <a:rPr lang="en-US" altLang="zh-TW" sz="2000" dirty="0" smtClean="0"/>
              <a:t>)</a:t>
            </a:r>
            <a:r>
              <a:rPr lang="zh-TW" altLang="en-US" sz="2000" dirty="0"/>
              <a:t>輸入資料後之申請書及檢附檔案，可採線上查詢及列印。</a:t>
            </a:r>
            <a:endParaRPr lang="en-US" altLang="zh-TW" sz="2000" dirty="0"/>
          </a:p>
          <a:p>
            <a:pPr marL="893763" lvl="3" indent="-538163">
              <a:spcBef>
                <a:spcPts val="1200"/>
              </a:spcBef>
              <a:defRPr/>
            </a:pPr>
            <a:r>
              <a:rPr lang="en-US" altLang="zh-TW" sz="2000" dirty="0" smtClean="0"/>
              <a:t>(</a:t>
            </a:r>
            <a:r>
              <a:rPr lang="zh-TW" altLang="en-US" sz="2000" dirty="0" smtClean="0"/>
              <a:t>六</a:t>
            </a:r>
            <a:r>
              <a:rPr lang="en-US" altLang="zh-TW" sz="2000" dirty="0" smtClean="0"/>
              <a:t>)</a:t>
            </a:r>
            <a:r>
              <a:rPr lang="zh-TW" altLang="en-US" sz="2000" dirty="0"/>
              <a:t>申請資料、</a:t>
            </a:r>
            <a:r>
              <a:rPr lang="zh-TW" altLang="zh-TW" sz="2000" dirty="0"/>
              <a:t>申請狀態及時間軌跡</a:t>
            </a:r>
            <a:r>
              <a:rPr lang="zh-TW" altLang="en-US" sz="2000" dirty="0"/>
              <a:t>，</a:t>
            </a:r>
            <a:r>
              <a:rPr lang="zh-TW" altLang="zh-TW" sz="2000" dirty="0"/>
              <a:t>線上保存</a:t>
            </a:r>
            <a:r>
              <a:rPr lang="zh-TW" altLang="en-US" sz="2000" dirty="0"/>
              <a:t>二個月</a:t>
            </a:r>
            <a:r>
              <a:rPr lang="en-US" altLang="zh-TW" sz="2000" dirty="0"/>
              <a:t>(</a:t>
            </a:r>
            <a:r>
              <a:rPr lang="zh-TW" altLang="en-US" sz="2000" dirty="0"/>
              <a:t>已結案保留</a:t>
            </a:r>
            <a:r>
              <a:rPr lang="en-US" altLang="zh-TW" sz="2000" dirty="0"/>
              <a:t>2</a:t>
            </a:r>
            <a:r>
              <a:rPr lang="zh-TW" altLang="en-US" sz="2000" dirty="0"/>
              <a:t>個月，未結案保留申請日</a:t>
            </a:r>
            <a:r>
              <a:rPr lang="en-US" altLang="zh-TW" sz="2000" dirty="0"/>
              <a:t>6</a:t>
            </a:r>
            <a:r>
              <a:rPr lang="zh-TW" altLang="en-US" sz="2000" dirty="0"/>
              <a:t>個月內</a:t>
            </a:r>
            <a:r>
              <a:rPr lang="en-US" altLang="zh-TW" sz="2000" dirty="0" smtClean="0"/>
              <a:t>)</a:t>
            </a:r>
            <a:r>
              <a:rPr lang="zh-TW" altLang="en-US" sz="2000" dirty="0" smtClean="0"/>
              <a:t>。</a:t>
            </a:r>
            <a:endParaRPr lang="zh-TW" altLang="zh-TW" sz="2000" dirty="0"/>
          </a:p>
          <a:p>
            <a:pPr marL="890588" lvl="2" indent="-173038" eaLnBrk="1" hangingPunct="1">
              <a:spcBef>
                <a:spcPts val="1800"/>
              </a:spcBef>
              <a:buNone/>
              <a:defRPr/>
            </a:pPr>
            <a:endParaRPr lang="zh-TW" altLang="zh-TW" sz="2400" dirty="0" smtClean="0"/>
          </a:p>
          <a:p>
            <a:pPr eaLnBrk="1" hangingPunct="1">
              <a:buNone/>
              <a:defRPr/>
            </a:pPr>
            <a:endParaRPr lang="zh-TW" altLang="zh-TW" sz="3200" dirty="0" smtClean="0"/>
          </a:p>
          <a:p>
            <a:pPr lvl="1" eaLnBrk="1" hangingPunct="1">
              <a:lnSpc>
                <a:spcPct val="90000"/>
              </a:lnSpc>
              <a:buFont typeface="Wingdings" pitchFamily="2" charset="2"/>
              <a:buNone/>
              <a:defRPr/>
            </a:pPr>
            <a:endParaRPr lang="en-US" altLang="zh-TW" dirty="0" smtClean="0"/>
          </a:p>
          <a:p>
            <a:pPr lvl="1" eaLnBrk="1" hangingPunct="1">
              <a:lnSpc>
                <a:spcPct val="90000"/>
              </a:lnSpc>
              <a:buFont typeface="Wingdings" pitchFamily="2" charset="2"/>
              <a:buNone/>
              <a:defRPr/>
            </a:pPr>
            <a:endParaRPr lang="en-US" altLang="zh-TW" dirty="0" smtClean="0"/>
          </a:p>
          <a:p>
            <a:pPr lvl="1" eaLnBrk="1" hangingPunct="1">
              <a:lnSpc>
                <a:spcPct val="90000"/>
              </a:lnSpc>
              <a:defRPr/>
            </a:pPr>
            <a:endParaRPr lang="en-US" altLang="zh-TW" dirty="0" smtClean="0"/>
          </a:p>
          <a:p>
            <a:pPr lvl="1" eaLnBrk="1" hangingPunct="1">
              <a:lnSpc>
                <a:spcPct val="90000"/>
              </a:lnSpc>
              <a:defRPr/>
            </a:pPr>
            <a:endParaRPr lang="en-US" altLang="zh-TW" dirty="0" smtClean="0"/>
          </a:p>
          <a:p>
            <a:pPr marL="742866" lvl="2" indent="-342861" eaLnBrk="1" hangingPunct="1">
              <a:lnSpc>
                <a:spcPct val="90000"/>
              </a:lnSpc>
              <a:buClr>
                <a:schemeClr val="hlink"/>
              </a:buClr>
              <a:buFont typeface="Wingdings" pitchFamily="2" charset="2"/>
              <a:buChar char="v"/>
              <a:defRPr/>
            </a:pPr>
            <a:endParaRPr lang="en-US" altLang="zh-TW" b="1" dirty="0" smtClean="0">
              <a:latin typeface="+mn-lt"/>
              <a:cs typeface="+mn-cs"/>
            </a:endParaRPr>
          </a:p>
          <a:p>
            <a:pPr lvl="1" eaLnBrk="1" hangingPunct="1">
              <a:lnSpc>
                <a:spcPct val="90000"/>
              </a:lnSpc>
              <a:buFont typeface="Wingdings" pitchFamily="2" charset="2"/>
              <a:buNone/>
              <a:defRPr/>
            </a:pPr>
            <a:endParaRPr lang="zh-TW" altLang="en-US" dirty="0" smtClean="0"/>
          </a:p>
        </p:txBody>
      </p:sp>
    </p:spTree>
    <p:extLst>
      <p:ext uri="{BB962C8B-B14F-4D97-AF65-F5344CB8AC3E}">
        <p14:creationId xmlns:p14="http://schemas.microsoft.com/office/powerpoint/2010/main" val="33898845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zh-TW" altLang="en-US" dirty="0" smtClean="0"/>
              <a:t>貳、</a:t>
            </a:r>
            <a:r>
              <a:rPr lang="zh-TW" altLang="zh-TW" dirty="0" smtClean="0"/>
              <a:t>電子化申請作業</a:t>
            </a:r>
            <a:r>
              <a:rPr lang="zh-TW" altLang="en-US" dirty="0" smtClean="0"/>
              <a:t>說明</a:t>
            </a:r>
            <a:endParaRPr lang="zh-TW" altLang="zh-TW" dirty="0" smtClean="0"/>
          </a:p>
        </p:txBody>
      </p:sp>
      <p:graphicFrame>
        <p:nvGraphicFramePr>
          <p:cNvPr id="6" name="內容版面配置區 5"/>
          <p:cNvGraphicFramePr>
            <a:graphicFrameLocks noGrp="1"/>
          </p:cNvGraphicFramePr>
          <p:nvPr>
            <p:ph idx="1"/>
            <p:extLst>
              <p:ext uri="{D42A27DB-BD31-4B8C-83A1-F6EECF244321}">
                <p14:modId xmlns:p14="http://schemas.microsoft.com/office/powerpoint/2010/main" val="40367"/>
              </p:ext>
            </p:extLst>
          </p:nvPr>
        </p:nvGraphicFramePr>
        <p:xfrm>
          <a:off x="499997" y="1604318"/>
          <a:ext cx="8186803" cy="3608114"/>
        </p:xfrm>
        <a:graphic>
          <a:graphicData uri="http://schemas.openxmlformats.org/drawingml/2006/table">
            <a:tbl>
              <a:tblPr firstRow="1" bandRow="1">
                <a:tableStyleId>{5940675A-B579-460E-94D1-54222C63F5DA}</a:tableStyleId>
              </a:tblPr>
              <a:tblGrid>
                <a:gridCol w="3100290">
                  <a:extLst>
                    <a:ext uri="{9D8B030D-6E8A-4147-A177-3AD203B41FA5}">
                      <a16:colId xmlns:a16="http://schemas.microsoft.com/office/drawing/2014/main" val="20000"/>
                    </a:ext>
                  </a:extLst>
                </a:gridCol>
                <a:gridCol w="5086513">
                  <a:extLst>
                    <a:ext uri="{9D8B030D-6E8A-4147-A177-3AD203B41FA5}">
                      <a16:colId xmlns:a16="http://schemas.microsoft.com/office/drawing/2014/main" val="20002"/>
                    </a:ext>
                  </a:extLst>
                </a:gridCol>
              </a:tblGrid>
              <a:tr h="384522">
                <a:tc>
                  <a:txBody>
                    <a:bodyPr/>
                    <a:lstStyle/>
                    <a:p>
                      <a:r>
                        <a:rPr lang="zh-TW" altLang="en-US" sz="2000" dirty="0" smtClean="0">
                          <a:latin typeface="標楷體" pitchFamily="65" charset="-120"/>
                          <a:ea typeface="標楷體" pitchFamily="65" charset="-120"/>
                        </a:rPr>
                        <a:t>電子</a:t>
                      </a:r>
                      <a:r>
                        <a:rPr lang="zh-TW" altLang="en-US" sz="2000" dirty="0" smtClean="0">
                          <a:latin typeface="標楷體" pitchFamily="65" charset="-120"/>
                          <a:ea typeface="標楷體" pitchFamily="65" charset="-120"/>
                        </a:rPr>
                        <a:t>化申請</a:t>
                      </a:r>
                      <a:r>
                        <a:rPr lang="zh-TW" altLang="en-US" sz="2000" dirty="0" smtClean="0">
                          <a:latin typeface="標楷體" pitchFamily="65" charset="-120"/>
                          <a:ea typeface="標楷體" pitchFamily="65" charset="-120"/>
                        </a:rPr>
                        <a:t>項目</a:t>
                      </a:r>
                      <a:endParaRPr lang="zh-TW" altLang="en-US" sz="2000" dirty="0">
                        <a:latin typeface="標楷體" pitchFamily="65" charset="-120"/>
                        <a:ea typeface="標楷體" pitchFamily="65" charset="-120"/>
                      </a:endParaRPr>
                    </a:p>
                  </a:txBody>
                  <a:tcPr>
                    <a:solidFill>
                      <a:srgbClr val="F9F905"/>
                    </a:solidFill>
                  </a:tcPr>
                </a:tc>
                <a:tc>
                  <a:txBody>
                    <a:bodyPr/>
                    <a:lstStyle/>
                    <a:p>
                      <a:r>
                        <a:rPr lang="zh-TW" altLang="en-US" sz="2000" dirty="0" smtClean="0">
                          <a:latin typeface="標楷體" pitchFamily="65" charset="-120"/>
                          <a:ea typeface="標楷體" pitchFamily="65" charset="-120"/>
                        </a:rPr>
                        <a:t>使用方式</a:t>
                      </a:r>
                      <a:endParaRPr lang="zh-TW" altLang="en-US" sz="2000" dirty="0">
                        <a:latin typeface="標楷體" pitchFamily="65" charset="-120"/>
                        <a:ea typeface="標楷體" pitchFamily="65" charset="-120"/>
                      </a:endParaRPr>
                    </a:p>
                  </a:txBody>
                  <a:tcPr>
                    <a:solidFill>
                      <a:srgbClr val="F9F905"/>
                    </a:solidFill>
                  </a:tcPr>
                </a:tc>
                <a:extLst>
                  <a:ext uri="{0D108BD9-81ED-4DB2-BD59-A6C34878D82A}">
                    <a16:rowId xmlns:a16="http://schemas.microsoft.com/office/drawing/2014/main" val="10000"/>
                  </a:ext>
                </a:extLst>
              </a:tr>
              <a:tr h="368336">
                <a:tc>
                  <a:txBody>
                    <a:bodyPr/>
                    <a:lstStyle/>
                    <a:p>
                      <a:pPr marL="220663" marR="0" lvl="1" indent="-220663" algn="l" defTabSz="914400" rtl="0" eaLnBrk="1" fontAlgn="auto" latinLnBrk="0" hangingPunct="1">
                        <a:lnSpc>
                          <a:spcPct val="100000"/>
                        </a:lnSpc>
                        <a:spcBef>
                          <a:spcPts val="0"/>
                        </a:spcBef>
                        <a:spcAft>
                          <a:spcPts val="0"/>
                        </a:spcAft>
                        <a:buClrTx/>
                        <a:buSzTx/>
                        <a:buFontTx/>
                        <a:buNone/>
                        <a:tabLst/>
                        <a:defRPr/>
                      </a:pPr>
                      <a:r>
                        <a:rPr lang="en-US" altLang="zh-TW" sz="2000" dirty="0" smtClean="0">
                          <a:latin typeface="標楷體" pitchFamily="65" charset="-120"/>
                          <a:ea typeface="標楷體" pitchFamily="65" charset="-120"/>
                        </a:rPr>
                        <a:t>0.</a:t>
                      </a:r>
                      <a:r>
                        <a:rPr lang="zh-TW" altLang="en-US" sz="2000" dirty="0" smtClean="0">
                          <a:latin typeface="標楷體" pitchFamily="65" charset="-120"/>
                          <a:ea typeface="標楷體" pitchFamily="65" charset="-120"/>
                        </a:rPr>
                        <a:t>新增核准基金</a:t>
                      </a:r>
                      <a:endParaRPr lang="zh-TW" altLang="en-US" sz="2000" dirty="0">
                        <a:latin typeface="標楷體" pitchFamily="65" charset="-120"/>
                        <a:ea typeface="標楷體" pitchFamily="65" charset="-120"/>
                      </a:endParaRPr>
                    </a:p>
                  </a:txBody>
                  <a:tcPr/>
                </a:tc>
                <a:tc rowSpan="3">
                  <a:txBody>
                    <a:bodyPr/>
                    <a:lstStyle/>
                    <a:p>
                      <a:pPr marL="268288" marR="0" lvl="0" indent="-268288" algn="l" defTabSz="914400" rtl="0" eaLnBrk="1" fontAlgn="auto" latinLnBrk="0" hangingPunct="1">
                        <a:lnSpc>
                          <a:spcPct val="100000"/>
                        </a:lnSpc>
                        <a:spcBef>
                          <a:spcPts val="0"/>
                        </a:spcBef>
                        <a:spcAft>
                          <a:spcPts val="0"/>
                        </a:spcAft>
                        <a:buClrTx/>
                        <a:buSzTx/>
                        <a:buFontTx/>
                        <a:buNone/>
                        <a:tabLst/>
                        <a:defRPr/>
                      </a:pPr>
                      <a:r>
                        <a:rPr lang="en-US" altLang="zh-TW" sz="2000" dirty="0" smtClean="0">
                          <a:latin typeface="標楷體" pitchFamily="65" charset="-120"/>
                          <a:ea typeface="標楷體" pitchFamily="65" charset="-120"/>
                        </a:rPr>
                        <a:t>1.</a:t>
                      </a:r>
                      <a:r>
                        <a:rPr lang="zh-TW" altLang="en-US" sz="2000" dirty="0" smtClean="0">
                          <a:latin typeface="標楷體" pitchFamily="65" charset="-120"/>
                          <a:ea typeface="標楷體" pitchFamily="65" charset="-120"/>
                        </a:rPr>
                        <a:t>業者於發行平台選擇申請項目，並上傳證明</a:t>
                      </a:r>
                      <a:r>
                        <a:rPr lang="zh-TW" altLang="en-US" sz="2000" dirty="0" smtClean="0">
                          <a:latin typeface="標楷體" pitchFamily="65" charset="-120"/>
                          <a:ea typeface="標楷體" pitchFamily="65" charset="-120"/>
                        </a:rPr>
                        <a:t>文件</a:t>
                      </a:r>
                      <a:r>
                        <a:rPr lang="en-US" altLang="zh-TW" sz="1800" b="1" kern="1200" dirty="0" smtClean="0">
                          <a:solidFill>
                            <a:srgbClr val="FF0000"/>
                          </a:solidFill>
                          <a:latin typeface="標楷體" pitchFamily="65" charset="-120"/>
                          <a:ea typeface="標楷體" pitchFamily="65" charset="-120"/>
                          <a:cs typeface="+mn-cs"/>
                        </a:rPr>
                        <a:t>(</a:t>
                      </a:r>
                      <a:r>
                        <a:rPr lang="zh-TW" altLang="en-US" sz="1800" b="1" kern="1200" dirty="0" smtClean="0">
                          <a:solidFill>
                            <a:srgbClr val="FF0000"/>
                          </a:solidFill>
                          <a:latin typeface="標楷體" pitchFamily="65" charset="-120"/>
                          <a:ea typeface="標楷體" pitchFamily="65" charset="-120"/>
                          <a:cs typeface="+mn-cs"/>
                        </a:rPr>
                        <a:t>註</a:t>
                      </a:r>
                      <a:r>
                        <a:rPr lang="en-US" altLang="zh-TW" sz="1800" b="1" kern="1200" dirty="0" smtClean="0">
                          <a:solidFill>
                            <a:srgbClr val="FF0000"/>
                          </a:solidFill>
                          <a:latin typeface="標楷體" pitchFamily="65" charset="-120"/>
                          <a:ea typeface="標楷體" pitchFamily="65" charset="-120"/>
                          <a:cs typeface="+mn-cs"/>
                        </a:rPr>
                        <a:t>)</a:t>
                      </a:r>
                      <a:r>
                        <a:rPr lang="zh-TW" altLang="en-US" sz="2000" dirty="0" smtClean="0">
                          <a:latin typeface="標楷體" pitchFamily="65" charset="-120"/>
                          <a:ea typeface="標楷體" pitchFamily="65" charset="-120"/>
                        </a:rPr>
                        <a:t>。</a:t>
                      </a:r>
                      <a:endParaRPr lang="en-US" altLang="zh-TW" sz="2000" dirty="0" smtClean="0">
                        <a:latin typeface="標楷體" pitchFamily="65" charset="-120"/>
                        <a:ea typeface="標楷體" pitchFamily="65" charset="-120"/>
                      </a:endParaRPr>
                    </a:p>
                    <a:p>
                      <a:pPr marL="268288" indent="-268288"/>
                      <a:r>
                        <a:rPr lang="en-US" altLang="zh-TW" sz="2000" dirty="0" smtClean="0">
                          <a:latin typeface="標楷體" pitchFamily="65" charset="-120"/>
                          <a:ea typeface="標楷體" pitchFamily="65" charset="-120"/>
                        </a:rPr>
                        <a:t>2.</a:t>
                      </a:r>
                      <a:r>
                        <a:rPr lang="zh-TW" altLang="en-US" sz="2000" dirty="0" smtClean="0">
                          <a:latin typeface="標楷體" pitchFamily="65" charset="-120"/>
                          <a:ea typeface="標楷體" pitchFamily="65" charset="-120"/>
                        </a:rPr>
                        <a:t>集保收件審核無誤，</a:t>
                      </a:r>
                      <a:r>
                        <a:rPr lang="zh-TW" altLang="en-US" sz="2000" dirty="0" smtClean="0">
                          <a:solidFill>
                            <a:srgbClr val="FF0000"/>
                          </a:solidFill>
                          <a:latin typeface="標楷體" pitchFamily="65" charset="-120"/>
                          <a:ea typeface="標楷體" pitchFamily="65" charset="-120"/>
                        </a:rPr>
                        <a:t>於存託系統輸入基本資料</a:t>
                      </a:r>
                      <a:endParaRPr lang="zh-TW" altLang="en-US" sz="2000" dirty="0">
                        <a:solidFill>
                          <a:srgbClr val="FF0000"/>
                        </a:solidFill>
                        <a:latin typeface="標楷體" pitchFamily="65" charset="-120"/>
                        <a:ea typeface="標楷體" pitchFamily="65" charset="-120"/>
                      </a:endParaRPr>
                    </a:p>
                  </a:txBody>
                  <a:tcPr/>
                </a:tc>
                <a:extLst>
                  <a:ext uri="{0D108BD9-81ED-4DB2-BD59-A6C34878D82A}">
                    <a16:rowId xmlns:a16="http://schemas.microsoft.com/office/drawing/2014/main" val="10001"/>
                  </a:ext>
                </a:extLst>
              </a:tr>
              <a:tr h="368336">
                <a:tc>
                  <a:txBody>
                    <a:bodyPr/>
                    <a:lstStyle/>
                    <a:p>
                      <a:pPr marL="220663" marR="0" lvl="1" indent="-220663" algn="l" defTabSz="914400" rtl="0" eaLnBrk="1" fontAlgn="auto" latinLnBrk="0" hangingPunct="1">
                        <a:lnSpc>
                          <a:spcPct val="100000"/>
                        </a:lnSpc>
                        <a:spcBef>
                          <a:spcPts val="0"/>
                        </a:spcBef>
                        <a:spcAft>
                          <a:spcPts val="0"/>
                        </a:spcAft>
                        <a:buClrTx/>
                        <a:buSzTx/>
                        <a:buFontTx/>
                        <a:buNone/>
                        <a:tabLst/>
                        <a:defRPr/>
                      </a:pPr>
                      <a:r>
                        <a:rPr lang="en-US" altLang="zh-TW" sz="2000" dirty="0" smtClean="0">
                          <a:latin typeface="標楷體" pitchFamily="65" charset="-120"/>
                          <a:ea typeface="標楷體" pitchFamily="65" charset="-120"/>
                        </a:rPr>
                        <a:t>1.</a:t>
                      </a:r>
                      <a:r>
                        <a:rPr lang="zh-TW" altLang="en-US" sz="2000" dirty="0" smtClean="0">
                          <a:latin typeface="標楷體" pitchFamily="65" charset="-120"/>
                          <a:ea typeface="標楷體" pitchFamily="65" charset="-120"/>
                        </a:rPr>
                        <a:t>新增核准類股基金</a:t>
                      </a:r>
                      <a:endParaRPr lang="zh-TW" altLang="en-US" sz="2000" dirty="0">
                        <a:latin typeface="標楷體" pitchFamily="65" charset="-120"/>
                        <a:ea typeface="標楷體" pitchFamily="65" charset="-120"/>
                      </a:endParaRPr>
                    </a:p>
                  </a:txBody>
                  <a:tcPr/>
                </a:tc>
                <a:tc vMerge="1">
                  <a:txBody>
                    <a:bodyPr/>
                    <a:lstStyle/>
                    <a:p>
                      <a:endParaRPr lang="zh-TW" altLang="en-US"/>
                    </a:p>
                  </a:txBody>
                  <a:tcPr/>
                </a:tc>
                <a:extLst>
                  <a:ext uri="{0D108BD9-81ED-4DB2-BD59-A6C34878D82A}">
                    <a16:rowId xmlns:a16="http://schemas.microsoft.com/office/drawing/2014/main" val="3189555420"/>
                  </a:ext>
                </a:extLst>
              </a:tr>
              <a:tr h="48167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TW" sz="2000" dirty="0" smtClean="0">
                          <a:latin typeface="標楷體" pitchFamily="65" charset="-120"/>
                          <a:ea typeface="標楷體" pitchFamily="65" charset="-120"/>
                        </a:rPr>
                        <a:t>2.</a:t>
                      </a:r>
                      <a:r>
                        <a:rPr lang="zh-TW" altLang="en-US" sz="2000" dirty="0" smtClean="0">
                          <a:latin typeface="標楷體" pitchFamily="65" charset="-120"/>
                          <a:ea typeface="標楷體" pitchFamily="65" charset="-120"/>
                        </a:rPr>
                        <a:t>變更基金基本資料</a:t>
                      </a:r>
                      <a:endParaRPr lang="en-US" altLang="zh-TW" sz="2000" dirty="0" smtClean="0">
                        <a:latin typeface="標楷體" pitchFamily="65" charset="-120"/>
                        <a:ea typeface="標楷體" pitchFamily="65" charset="-120"/>
                      </a:endParaRPr>
                    </a:p>
                  </a:txBody>
                  <a:tcPr/>
                </a:tc>
                <a:tc vMerge="1">
                  <a:txBody>
                    <a:bodyPr/>
                    <a:lstStyle/>
                    <a:p>
                      <a:endParaRPr lang="zh-TW" altLang="en-US" sz="1600" dirty="0">
                        <a:latin typeface="標楷體" pitchFamily="65" charset="-120"/>
                        <a:ea typeface="標楷體" pitchFamily="65" charset="-120"/>
                      </a:endParaRPr>
                    </a:p>
                  </a:txBody>
                  <a:tcPr/>
                </a:tc>
                <a:extLst>
                  <a:ext uri="{0D108BD9-81ED-4DB2-BD59-A6C34878D82A}">
                    <a16:rowId xmlns:a16="http://schemas.microsoft.com/office/drawing/2014/main" val="10002"/>
                  </a:ext>
                </a:extLst>
              </a:tr>
              <a:tr h="368336">
                <a:tc>
                  <a:txBody>
                    <a:bodyPr/>
                    <a:lstStyle/>
                    <a:p>
                      <a:pPr marL="179388" marR="0" lvl="1" indent="-179388" algn="l" defTabSz="914400" rtl="0" eaLnBrk="1" fontAlgn="auto" latinLnBrk="0" hangingPunct="1">
                        <a:lnSpc>
                          <a:spcPct val="100000"/>
                        </a:lnSpc>
                        <a:spcBef>
                          <a:spcPts val="0"/>
                        </a:spcBef>
                        <a:spcAft>
                          <a:spcPts val="0"/>
                        </a:spcAft>
                        <a:buClrTx/>
                        <a:buSzTx/>
                        <a:buFontTx/>
                        <a:buNone/>
                        <a:tabLst/>
                        <a:defRPr/>
                      </a:pPr>
                      <a:r>
                        <a:rPr lang="en-US" altLang="zh-TW" sz="2000" dirty="0" smtClean="0">
                          <a:latin typeface="標楷體" pitchFamily="65" charset="-120"/>
                          <a:ea typeface="標楷體" pitchFamily="65" charset="-120"/>
                        </a:rPr>
                        <a:t>A.</a:t>
                      </a:r>
                      <a:r>
                        <a:rPr lang="zh-TW" altLang="en-US" sz="2000" dirty="0" smtClean="0">
                          <a:latin typeface="標楷體" pitchFamily="65" charset="-120"/>
                          <a:ea typeface="標楷體" pitchFamily="65" charset="-120"/>
                        </a:rPr>
                        <a:t>新基金首次登錄交付</a:t>
                      </a:r>
                      <a:endParaRPr lang="en-US" altLang="zh-TW" sz="2000" dirty="0" smtClean="0">
                        <a:latin typeface="標楷體" pitchFamily="65" charset="-120"/>
                        <a:ea typeface="標楷體" pitchFamily="65" charset="-120"/>
                      </a:endParaRPr>
                    </a:p>
                  </a:txBody>
                  <a:tcPr/>
                </a:tc>
                <a:tc rowSpan="4">
                  <a:txBody>
                    <a:bodyPr/>
                    <a:lstStyle/>
                    <a:p>
                      <a:pPr marL="268288" indent="-268288"/>
                      <a:r>
                        <a:rPr lang="en-US" altLang="zh-TW" sz="2000" dirty="0" smtClean="0">
                          <a:latin typeface="標楷體" pitchFamily="65" charset="-120"/>
                          <a:ea typeface="標楷體" pitchFamily="65" charset="-120"/>
                        </a:rPr>
                        <a:t>1.</a:t>
                      </a:r>
                      <a:r>
                        <a:rPr lang="zh-TW" altLang="en-US" sz="2000" dirty="0" smtClean="0">
                          <a:latin typeface="標楷體" pitchFamily="65" charset="-120"/>
                          <a:ea typeface="標楷體" pitchFamily="65" charset="-120"/>
                        </a:rPr>
                        <a:t>業者於發行平台輸入申請項目，並上傳證明文件。</a:t>
                      </a:r>
                      <a:endParaRPr lang="en-US" altLang="zh-TW" sz="2000" dirty="0" smtClean="0">
                        <a:latin typeface="標楷體" pitchFamily="65" charset="-120"/>
                        <a:ea typeface="標楷體" pitchFamily="65" charset="-120"/>
                      </a:endParaRPr>
                    </a:p>
                    <a:p>
                      <a:pPr marL="268288" indent="-268288"/>
                      <a:r>
                        <a:rPr lang="en-US" altLang="zh-TW" sz="2000" dirty="0" smtClean="0">
                          <a:latin typeface="標楷體" pitchFamily="65" charset="-120"/>
                          <a:ea typeface="標楷體" pitchFamily="65" charset="-120"/>
                        </a:rPr>
                        <a:t>2.</a:t>
                      </a:r>
                      <a:r>
                        <a:rPr lang="zh-TW" altLang="en-US" sz="2000" dirty="0" smtClean="0">
                          <a:latin typeface="標楷體" pitchFamily="65" charset="-120"/>
                          <a:ea typeface="標楷體" pitchFamily="65" charset="-120"/>
                        </a:rPr>
                        <a:t>業者</a:t>
                      </a:r>
                      <a:r>
                        <a:rPr lang="zh-TW" altLang="en-US" sz="2000" dirty="0" smtClean="0">
                          <a:solidFill>
                            <a:srgbClr val="FF0000"/>
                          </a:solidFill>
                          <a:latin typeface="標楷體" pitchFamily="65" charset="-120"/>
                          <a:ea typeface="標楷體" pitchFamily="65" charset="-120"/>
                        </a:rPr>
                        <a:t>於存託系統上傳登錄檔案</a:t>
                      </a:r>
                      <a:r>
                        <a:rPr lang="en-US" altLang="zh-TW" sz="2000" dirty="0" smtClean="0">
                          <a:solidFill>
                            <a:srgbClr val="FF0000"/>
                          </a:solidFill>
                          <a:latin typeface="標楷體" pitchFamily="65" charset="-120"/>
                          <a:ea typeface="標楷體" pitchFamily="65" charset="-120"/>
                        </a:rPr>
                        <a:t>(FUY)</a:t>
                      </a:r>
                    </a:p>
                    <a:p>
                      <a:pPr marL="268288" indent="-268288"/>
                      <a:r>
                        <a:rPr lang="en-US" altLang="zh-TW" sz="2000" dirty="0" smtClean="0">
                          <a:latin typeface="標楷體" pitchFamily="65" charset="-120"/>
                          <a:ea typeface="標楷體" pitchFamily="65" charset="-120"/>
                        </a:rPr>
                        <a:t>3.</a:t>
                      </a:r>
                      <a:r>
                        <a:rPr lang="zh-TW" altLang="en-US" sz="2000" dirty="0" smtClean="0">
                          <a:latin typeface="標楷體" pitchFamily="65" charset="-120"/>
                          <a:ea typeface="標楷體" pitchFamily="65" charset="-120"/>
                        </a:rPr>
                        <a:t>集保收件審核無誤，並與存託系統傳檔資料相符後，辦理入扣帳作業</a:t>
                      </a:r>
                      <a:endParaRPr lang="zh-TW" altLang="en-US" sz="2000" dirty="0">
                        <a:latin typeface="標楷體" pitchFamily="65" charset="-120"/>
                        <a:ea typeface="標楷體" pitchFamily="65" charset="-120"/>
                      </a:endParaRPr>
                    </a:p>
                  </a:txBody>
                  <a:tcPr/>
                </a:tc>
                <a:extLst>
                  <a:ext uri="{0D108BD9-81ED-4DB2-BD59-A6C34878D82A}">
                    <a16:rowId xmlns:a16="http://schemas.microsoft.com/office/drawing/2014/main" val="10003"/>
                  </a:ext>
                </a:extLst>
              </a:tr>
              <a:tr h="401622">
                <a:tc>
                  <a:txBody>
                    <a:bodyPr/>
                    <a:lstStyle/>
                    <a:p>
                      <a:pPr marL="179388" marR="0" lvl="1" indent="-179388" algn="l" defTabSz="914400" rtl="0" eaLnBrk="1" fontAlgn="auto" latinLnBrk="0" hangingPunct="1">
                        <a:lnSpc>
                          <a:spcPct val="100000"/>
                        </a:lnSpc>
                        <a:spcBef>
                          <a:spcPts val="0"/>
                        </a:spcBef>
                        <a:spcAft>
                          <a:spcPts val="0"/>
                        </a:spcAft>
                        <a:buClrTx/>
                        <a:buSzTx/>
                        <a:buFontTx/>
                        <a:buNone/>
                        <a:tabLst/>
                        <a:defRPr/>
                      </a:pPr>
                      <a:r>
                        <a:rPr lang="en-US" altLang="zh-TW" sz="2000" dirty="0" smtClean="0">
                          <a:latin typeface="標楷體" pitchFamily="65" charset="-120"/>
                          <a:ea typeface="標楷體" pitchFamily="65" charset="-120"/>
                        </a:rPr>
                        <a:t>E.</a:t>
                      </a:r>
                      <a:r>
                        <a:rPr lang="zh-TW" altLang="en-US" sz="2000" dirty="0" smtClean="0">
                          <a:latin typeface="標楷體" pitchFamily="65" charset="-120"/>
                          <a:ea typeface="標楷體" pitchFamily="65" charset="-120"/>
                        </a:rPr>
                        <a:t>基金合併登錄交付</a:t>
                      </a:r>
                      <a:endParaRPr lang="en-US" altLang="zh-TW" sz="2000" dirty="0" smtClean="0">
                        <a:latin typeface="標楷體" pitchFamily="65" charset="-120"/>
                        <a:ea typeface="標楷體" pitchFamily="65" charset="-120"/>
                      </a:endParaRPr>
                    </a:p>
                  </a:txBody>
                  <a:tcPr/>
                </a:tc>
                <a:tc vMerge="1">
                  <a:txBody>
                    <a:bodyPr/>
                    <a:lstStyle/>
                    <a:p>
                      <a:endParaRPr lang="zh-TW" altLang="en-US" sz="1600" dirty="0" smtClean="0">
                        <a:latin typeface="標楷體" pitchFamily="65" charset="-120"/>
                        <a:ea typeface="標楷體" pitchFamily="65" charset="-120"/>
                      </a:endParaRPr>
                    </a:p>
                  </a:txBody>
                  <a:tcPr/>
                </a:tc>
                <a:extLst>
                  <a:ext uri="{0D108BD9-81ED-4DB2-BD59-A6C34878D82A}">
                    <a16:rowId xmlns:a16="http://schemas.microsoft.com/office/drawing/2014/main" val="10004"/>
                  </a:ext>
                </a:extLst>
              </a:tr>
              <a:tr h="368336">
                <a:tc>
                  <a:txBody>
                    <a:bodyPr/>
                    <a:lstStyle/>
                    <a:p>
                      <a:pPr marL="179388" marR="0" lvl="1" indent="-179388" algn="l" defTabSz="914400" rtl="0" eaLnBrk="1" fontAlgn="auto" latinLnBrk="0" hangingPunct="1">
                        <a:lnSpc>
                          <a:spcPct val="100000"/>
                        </a:lnSpc>
                        <a:spcBef>
                          <a:spcPts val="0"/>
                        </a:spcBef>
                        <a:spcAft>
                          <a:spcPts val="0"/>
                        </a:spcAft>
                        <a:buClrTx/>
                        <a:buSzTx/>
                        <a:buFontTx/>
                        <a:buNone/>
                        <a:tabLst/>
                        <a:defRPr/>
                      </a:pPr>
                      <a:r>
                        <a:rPr lang="en-US" altLang="zh-TW" sz="2000" dirty="0" smtClean="0">
                          <a:latin typeface="標楷體" pitchFamily="65" charset="-120"/>
                          <a:ea typeface="標楷體" pitchFamily="65" charset="-120"/>
                        </a:rPr>
                        <a:t>G.</a:t>
                      </a:r>
                      <a:r>
                        <a:rPr lang="zh-TW" altLang="en-US" sz="2000" dirty="0" smtClean="0">
                          <a:latin typeface="標楷體" pitchFamily="65" charset="-120"/>
                          <a:ea typeface="標楷體" pitchFamily="65" charset="-120"/>
                        </a:rPr>
                        <a:t>基金清算登錄交付</a:t>
                      </a:r>
                      <a:endParaRPr lang="en-US" altLang="zh-TW" sz="2000" dirty="0" smtClean="0">
                        <a:latin typeface="標楷體" pitchFamily="65" charset="-120"/>
                        <a:ea typeface="標楷體" pitchFamily="65" charset="-120"/>
                      </a:endParaRPr>
                    </a:p>
                  </a:txBody>
                  <a:tcPr/>
                </a:tc>
                <a:tc vMerge="1">
                  <a:txBody>
                    <a:bodyPr/>
                    <a:lstStyle/>
                    <a:p>
                      <a:endParaRPr lang="zh-TW" altLang="en-US" sz="1600" dirty="0">
                        <a:latin typeface="標楷體" pitchFamily="65" charset="-120"/>
                        <a:ea typeface="標楷體" pitchFamily="65" charset="-120"/>
                      </a:endParaRPr>
                    </a:p>
                  </a:txBody>
                  <a:tcPr/>
                </a:tc>
                <a:extLst>
                  <a:ext uri="{0D108BD9-81ED-4DB2-BD59-A6C34878D82A}">
                    <a16:rowId xmlns:a16="http://schemas.microsoft.com/office/drawing/2014/main" val="10005"/>
                  </a:ext>
                </a:extLst>
              </a:tr>
              <a:tr h="707132">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TW" sz="2000" kern="1200" dirty="0" smtClean="0">
                          <a:solidFill>
                            <a:schemeClr val="tx1"/>
                          </a:solidFill>
                          <a:latin typeface="標楷體" pitchFamily="65" charset="-120"/>
                          <a:ea typeface="標楷體" pitchFamily="65" charset="-120"/>
                          <a:cs typeface="+mn-cs"/>
                        </a:rPr>
                        <a:t>C.</a:t>
                      </a:r>
                      <a:r>
                        <a:rPr lang="zh-TW" altLang="en-US" sz="2000" kern="1200" dirty="0" smtClean="0">
                          <a:solidFill>
                            <a:schemeClr val="tx1"/>
                          </a:solidFill>
                          <a:latin typeface="標楷體" pitchFamily="65" charset="-120"/>
                          <a:ea typeface="標楷體" pitchFamily="65" charset="-120"/>
                          <a:cs typeface="+mn-cs"/>
                        </a:rPr>
                        <a:t>更正登錄資料</a:t>
                      </a:r>
                      <a:endParaRPr lang="en-US" altLang="zh-TW" sz="2000" kern="1200" dirty="0" smtClean="0">
                        <a:solidFill>
                          <a:schemeClr val="tx1"/>
                        </a:solidFill>
                        <a:latin typeface="標楷體" pitchFamily="65" charset="-120"/>
                        <a:ea typeface="標楷體" pitchFamily="65" charset="-120"/>
                        <a:cs typeface="+mn-cs"/>
                      </a:endParaRPr>
                    </a:p>
                  </a:txBody>
                  <a:tcPr/>
                </a:tc>
                <a:tc vMerge="1">
                  <a:txBody>
                    <a:bodyPr/>
                    <a:lstStyle/>
                    <a:p>
                      <a:endParaRPr lang="zh-TW" altLang="en-US"/>
                    </a:p>
                  </a:txBody>
                  <a:tcPr/>
                </a:tc>
                <a:extLst>
                  <a:ext uri="{0D108BD9-81ED-4DB2-BD59-A6C34878D82A}">
                    <a16:rowId xmlns:a16="http://schemas.microsoft.com/office/drawing/2014/main" val="1537554799"/>
                  </a:ext>
                </a:extLst>
              </a:tr>
            </a:tbl>
          </a:graphicData>
        </a:graphic>
      </p:graphicFrame>
      <p:sp>
        <p:nvSpPr>
          <p:cNvPr id="7" name="Rectangle 3"/>
          <p:cNvSpPr txBox="1">
            <a:spLocks noChangeArrowheads="1"/>
          </p:cNvSpPr>
          <p:nvPr/>
        </p:nvSpPr>
        <p:spPr>
          <a:xfrm>
            <a:off x="457200" y="1109353"/>
            <a:ext cx="8229600" cy="308285"/>
          </a:xfrm>
          <a:prstGeom prst="rect">
            <a:avLst/>
          </a:prstGeom>
        </p:spPr>
        <p:txBody>
          <a:bodyPr/>
          <a:lstStyle/>
          <a:p>
            <a:pPr algn="l" eaLnBrk="1" hangingPunct="1">
              <a:lnSpc>
                <a:spcPct val="90000"/>
              </a:lnSpc>
              <a:spcBef>
                <a:spcPct val="20000"/>
              </a:spcBef>
              <a:defRPr/>
            </a:pPr>
            <a:r>
              <a:rPr kumimoji="1" lang="zh-TW" altLang="en-US" sz="2800" b="0" kern="0" dirty="0" smtClean="0">
                <a:latin typeface="標楷體" pitchFamily="65" charset="-120"/>
              </a:rPr>
              <a:t>二</a:t>
            </a:r>
            <a:r>
              <a:rPr lang="zh-TW" altLang="en-US" sz="2800" dirty="0" smtClean="0">
                <a:latin typeface="標楷體" pitchFamily="65" charset="-120"/>
              </a:rPr>
              <a:t>、作業項目</a:t>
            </a:r>
            <a:endParaRPr lang="en-US" altLang="zh-TW" sz="2800" dirty="0">
              <a:latin typeface="標楷體" pitchFamily="65" charset="-120"/>
            </a:endParaRPr>
          </a:p>
          <a:p>
            <a:pPr marL="342900" marR="0" lvl="0" indent="-342900" algn="l" defTabSz="914400" rtl="0" eaLnBrk="1" fontAlgn="base" latinLnBrk="0" hangingPunct="1">
              <a:lnSpc>
                <a:spcPct val="90000"/>
              </a:lnSpc>
              <a:spcBef>
                <a:spcPct val="20000"/>
              </a:spcBef>
              <a:spcAft>
                <a:spcPct val="0"/>
              </a:spcAft>
              <a:buClrTx/>
              <a:buSzTx/>
              <a:buFontTx/>
              <a:buChar char="•"/>
              <a:tabLst/>
              <a:defRPr/>
            </a:pPr>
            <a:endParaRPr kumimoji="1" lang="zh-TW" altLang="en-US" sz="2800" b="0" i="0" u="none" strike="noStrike" kern="0" cap="none" spc="0" normalizeH="0" baseline="0" noProof="0" dirty="0" smtClean="0">
              <a:ln>
                <a:noFill/>
              </a:ln>
              <a:solidFill>
                <a:srgbClr val="0000FF"/>
              </a:solidFill>
              <a:effectLst/>
              <a:uLnTx/>
              <a:uFillTx/>
              <a:latin typeface="標楷體" pitchFamily="65" charset="-120"/>
              <a:ea typeface="標楷體" pitchFamily="65" charset="-120"/>
            </a:endParaRPr>
          </a:p>
        </p:txBody>
      </p:sp>
      <p:sp>
        <p:nvSpPr>
          <p:cNvPr id="8" name="Rectangle 3"/>
          <p:cNvSpPr txBox="1">
            <a:spLocks noChangeArrowheads="1"/>
          </p:cNvSpPr>
          <p:nvPr/>
        </p:nvSpPr>
        <p:spPr>
          <a:xfrm>
            <a:off x="499997" y="5661248"/>
            <a:ext cx="8229600" cy="432048"/>
          </a:xfrm>
          <a:prstGeom prst="rect">
            <a:avLst/>
          </a:prstGeom>
        </p:spPr>
        <p:txBody>
          <a:bodyPr/>
          <a:lstStyle/>
          <a:p>
            <a:pPr marR="0" lvl="0" algn="l" defTabSz="914400" rtl="0" eaLnBrk="1" fontAlgn="base" latinLnBrk="0" hangingPunct="1">
              <a:lnSpc>
                <a:spcPct val="90000"/>
              </a:lnSpc>
              <a:spcBef>
                <a:spcPct val="20000"/>
              </a:spcBef>
              <a:spcAft>
                <a:spcPct val="0"/>
              </a:spcAft>
              <a:buClrTx/>
              <a:buSzTx/>
              <a:tabLst/>
              <a:defRPr/>
            </a:pPr>
            <a:r>
              <a:rPr kumimoji="1" lang="zh-TW" altLang="en-US" sz="1600" i="0" u="none" strike="noStrike" kern="0" cap="none" spc="0" normalizeH="0" baseline="0" noProof="0" dirty="0" smtClean="0">
                <a:ln>
                  <a:noFill/>
                </a:ln>
                <a:solidFill>
                  <a:srgbClr val="FF0000"/>
                </a:solidFill>
                <a:effectLst/>
                <a:uLnTx/>
                <a:uFillTx/>
                <a:latin typeface="標楷體" pitchFamily="65" charset="-120"/>
                <a:ea typeface="標楷體" pitchFamily="65" charset="-120"/>
              </a:rPr>
              <a:t>註</a:t>
            </a:r>
            <a:r>
              <a:rPr kumimoji="1" lang="zh-TW" altLang="en-US" sz="1600" i="0" u="none" strike="noStrike" kern="0" cap="none" spc="0" normalizeH="0" baseline="0" noProof="0" dirty="0" smtClean="0">
                <a:ln>
                  <a:noFill/>
                </a:ln>
                <a:solidFill>
                  <a:srgbClr val="FF0000"/>
                </a:solidFill>
                <a:effectLst/>
                <a:uLnTx/>
                <a:uFillTx/>
                <a:latin typeface="新細明體" panose="02020500000000000000" pitchFamily="18" charset="-120"/>
                <a:ea typeface="新細明體" panose="02020500000000000000" pitchFamily="18" charset="-120"/>
              </a:rPr>
              <a:t>：</a:t>
            </a:r>
            <a:r>
              <a:rPr kumimoji="1" lang="zh-TW" altLang="en-US" sz="1600" i="0" u="none" strike="noStrike" kern="0" cap="none" spc="0" normalizeH="0" baseline="0" noProof="0" dirty="0" smtClean="0">
                <a:ln>
                  <a:noFill/>
                </a:ln>
                <a:solidFill>
                  <a:srgbClr val="FF0000"/>
                </a:solidFill>
                <a:effectLst/>
                <a:uLnTx/>
                <a:uFillTx/>
                <a:latin typeface="標楷體" pitchFamily="65" charset="-120"/>
                <a:ea typeface="標楷體" pitchFamily="65" charset="-120"/>
              </a:rPr>
              <a:t>各</a:t>
            </a:r>
            <a:r>
              <a:rPr kumimoji="1" lang="zh-TW" altLang="en-US" sz="1600" i="0" u="none" strike="noStrike" kern="0" cap="none" spc="0" normalizeH="0" baseline="0" noProof="0" dirty="0" smtClean="0">
                <a:ln>
                  <a:noFill/>
                </a:ln>
                <a:solidFill>
                  <a:srgbClr val="FF0000"/>
                </a:solidFill>
                <a:effectLst/>
                <a:uLnTx/>
                <a:uFillTx/>
                <a:latin typeface="標楷體" pitchFamily="65" charset="-120"/>
                <a:ea typeface="標楷體" pitchFamily="65" charset="-120"/>
              </a:rPr>
              <a:t>作業所需檢附</a:t>
            </a:r>
            <a:r>
              <a:rPr kumimoji="1" lang="zh-TW" altLang="en-US" sz="1600" i="0" u="none" strike="noStrike" kern="0" cap="none" spc="0" normalizeH="0" baseline="0" noProof="0" dirty="0" smtClean="0">
                <a:ln>
                  <a:noFill/>
                </a:ln>
                <a:solidFill>
                  <a:srgbClr val="FF0000"/>
                </a:solidFill>
                <a:effectLst/>
                <a:uLnTx/>
                <a:uFillTx/>
                <a:latin typeface="標楷體" pitchFamily="65" charset="-120"/>
                <a:ea typeface="標楷體" pitchFamily="65" charset="-120"/>
              </a:rPr>
              <a:t>之上傳證明文件比照現行規定辦理。</a:t>
            </a:r>
            <a:endParaRPr kumimoji="1" lang="zh-TW" altLang="en-US" sz="1600" i="0" u="none" strike="noStrike" kern="0" cap="none" spc="0" normalizeH="0" baseline="0" noProof="0" dirty="0" smtClean="0">
              <a:ln>
                <a:noFill/>
              </a:ln>
              <a:solidFill>
                <a:srgbClr val="FF0000"/>
              </a:solidFill>
              <a:effectLst/>
              <a:uLnTx/>
              <a:uFillTx/>
              <a:latin typeface="標楷體" pitchFamily="65" charset="-120"/>
              <a:ea typeface="標楷體" pitchFamily="65" charset="-120"/>
            </a:endParaRPr>
          </a:p>
        </p:txBody>
      </p:sp>
    </p:spTree>
    <p:extLst>
      <p:ext uri="{BB962C8B-B14F-4D97-AF65-F5344CB8AC3E}">
        <p14:creationId xmlns:p14="http://schemas.microsoft.com/office/powerpoint/2010/main" val="21197007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標題 54"/>
          <p:cNvSpPr>
            <a:spLocks noGrp="1"/>
          </p:cNvSpPr>
          <p:nvPr>
            <p:ph type="title"/>
          </p:nvPr>
        </p:nvSpPr>
        <p:spPr/>
        <p:txBody>
          <a:bodyPr/>
          <a:lstStyle/>
          <a:p>
            <a:r>
              <a:rPr lang="zh-TW" altLang="en-US" dirty="0" smtClean="0"/>
              <a:t>貳、</a:t>
            </a:r>
            <a:r>
              <a:rPr lang="zh-TW" altLang="zh-TW" dirty="0" smtClean="0"/>
              <a:t>電子化申請作業</a:t>
            </a:r>
            <a:r>
              <a:rPr lang="zh-TW" altLang="en-US" dirty="0" smtClean="0"/>
              <a:t>說明</a:t>
            </a:r>
          </a:p>
        </p:txBody>
      </p:sp>
      <p:sp>
        <p:nvSpPr>
          <p:cNvPr id="13314" name="Rectangle 3"/>
          <p:cNvSpPr>
            <a:spLocks noGrp="1" noChangeArrowheads="1"/>
          </p:cNvSpPr>
          <p:nvPr>
            <p:ph idx="1"/>
          </p:nvPr>
        </p:nvSpPr>
        <p:spPr>
          <a:xfrm>
            <a:off x="491139" y="965082"/>
            <a:ext cx="8229600" cy="4635843"/>
          </a:xfrm>
        </p:spPr>
        <p:txBody>
          <a:bodyPr/>
          <a:lstStyle/>
          <a:p>
            <a:pPr marL="0" indent="0">
              <a:buNone/>
              <a:defRPr/>
            </a:pPr>
            <a:r>
              <a:rPr lang="zh-TW" altLang="en-US" sz="2800" b="1" dirty="0" smtClean="0">
                <a:latin typeface="標楷體" pitchFamily="65" charset="-120"/>
              </a:rPr>
              <a:t>三、作業流程</a:t>
            </a:r>
            <a:endParaRPr lang="en-US" altLang="zh-TW" sz="2800" b="1" dirty="0">
              <a:latin typeface="標楷體" pitchFamily="65" charset="-120"/>
            </a:endParaRPr>
          </a:p>
          <a:p>
            <a:pPr marL="0" indent="0">
              <a:buNone/>
              <a:defRPr/>
            </a:pPr>
            <a:endParaRPr lang="zh-TW" altLang="en-US" dirty="0" smtClean="0">
              <a:cs typeface="Times New Roman" pitchFamily="18" charset="0"/>
            </a:endParaRPr>
          </a:p>
        </p:txBody>
      </p:sp>
      <p:grpSp>
        <p:nvGrpSpPr>
          <p:cNvPr id="2" name="群組 24"/>
          <p:cNvGrpSpPr/>
          <p:nvPr/>
        </p:nvGrpSpPr>
        <p:grpSpPr>
          <a:xfrm>
            <a:off x="209657" y="1773323"/>
            <a:ext cx="8404671" cy="3039268"/>
            <a:chOff x="205929" y="2133600"/>
            <a:chExt cx="8404671" cy="3039270"/>
          </a:xfrm>
        </p:grpSpPr>
        <p:pic>
          <p:nvPicPr>
            <p:cNvPr id="18452" name="Picture 7" descr="PNG,個人電腦,全世界,全球,全球連線,國際,圖示組,地球,地球儀,監視器,科技,裁剪的圖片,裁剪的影像,裁過的影像,透明背景,連線,電腦,電腦顯示器"/>
            <p:cNvPicPr>
              <a:picLocks noChangeAspect="1" noChangeArrowheads="1"/>
            </p:cNvPicPr>
            <p:nvPr/>
          </p:nvPicPr>
          <p:blipFill>
            <a:blip r:embed="rId3" cstate="print"/>
            <a:srcRect t="17920" r="12833" b="29779"/>
            <a:stretch>
              <a:fillRect/>
            </a:stretch>
          </p:blipFill>
          <p:spPr bwMode="auto">
            <a:xfrm>
              <a:off x="1691677" y="2288882"/>
              <a:ext cx="1440677" cy="864050"/>
            </a:xfrm>
            <a:prstGeom prst="rect">
              <a:avLst/>
            </a:prstGeom>
            <a:noFill/>
            <a:ln w="9525">
              <a:noFill/>
              <a:miter lim="800000"/>
              <a:headEnd/>
              <a:tailEnd/>
            </a:ln>
          </p:spPr>
        </p:pic>
        <p:sp>
          <p:nvSpPr>
            <p:cNvPr id="18453" name="Line 56"/>
            <p:cNvSpPr>
              <a:spLocks noChangeShapeType="1"/>
            </p:cNvSpPr>
            <p:nvPr/>
          </p:nvSpPr>
          <p:spPr bwMode="auto">
            <a:xfrm flipV="1">
              <a:off x="1718276" y="3212973"/>
              <a:ext cx="2349666" cy="1106"/>
            </a:xfrm>
            <a:prstGeom prst="line">
              <a:avLst/>
            </a:prstGeom>
            <a:noFill/>
            <a:ln w="19050">
              <a:solidFill>
                <a:srgbClr val="000000"/>
              </a:solidFill>
              <a:round/>
              <a:headEnd w="lg" len="med"/>
              <a:tailEnd type="triangle" w="lg" len="med"/>
            </a:ln>
          </p:spPr>
          <p:txBody>
            <a:bodyPr/>
            <a:lstStyle/>
            <a:p>
              <a:pPr algn="l"/>
              <a:endParaRPr lang="zh-TW" altLang="en-US" sz="1400">
                <a:latin typeface="標楷體" pitchFamily="65" charset="-120"/>
                <a:ea typeface="標楷體" pitchFamily="65" charset="-120"/>
              </a:endParaRPr>
            </a:p>
          </p:txBody>
        </p:sp>
        <p:grpSp>
          <p:nvGrpSpPr>
            <p:cNvPr id="3" name="Group 41"/>
            <p:cNvGrpSpPr>
              <a:grpSpLocks/>
            </p:cNvGrpSpPr>
            <p:nvPr/>
          </p:nvGrpSpPr>
          <p:grpSpPr bwMode="auto">
            <a:xfrm>
              <a:off x="727560" y="2422233"/>
              <a:ext cx="1262765" cy="943876"/>
              <a:chOff x="1655" y="3022"/>
              <a:chExt cx="868" cy="649"/>
            </a:xfrm>
          </p:grpSpPr>
          <p:sp>
            <p:nvSpPr>
              <p:cNvPr id="36" name="Text Box 42"/>
              <p:cNvSpPr txBox="1">
                <a:spLocks noChangeArrowheads="1"/>
              </p:cNvSpPr>
              <p:nvPr/>
            </p:nvSpPr>
            <p:spPr bwMode="auto">
              <a:xfrm>
                <a:off x="1655" y="3459"/>
                <a:ext cx="868" cy="212"/>
              </a:xfrm>
              <a:prstGeom prst="rect">
                <a:avLst/>
              </a:prstGeom>
              <a:solidFill>
                <a:srgbClr val="FFCCFF"/>
              </a:solidFill>
              <a:ln w="9525">
                <a:solidFill>
                  <a:srgbClr val="FFCC99"/>
                </a:solidFill>
                <a:miter lim="800000"/>
                <a:headEnd/>
                <a:tailEnd/>
              </a:ln>
              <a:effectLst/>
              <a:scene3d>
                <a:camera prst="orthographicFront"/>
                <a:lightRig rig="threePt" dir="t"/>
              </a:scene3d>
              <a:sp3d>
                <a:bevelT/>
              </a:sp3d>
            </p:spPr>
            <p:txBody>
              <a:bodyPr wrap="square">
                <a:spAutoFit/>
              </a:bodyPr>
              <a:lstStyle/>
              <a:p>
                <a:pPr algn="l">
                  <a:defRPr/>
                </a:pPr>
                <a:r>
                  <a:rPr lang="zh-TW" altLang="en-US" sz="1400" dirty="0" smtClean="0">
                    <a:latin typeface="標楷體" pitchFamily="65" charset="-120"/>
                    <a:ea typeface="標楷體" pitchFamily="65" charset="-120"/>
                  </a:rPr>
                  <a:t>基金發行人</a:t>
                </a:r>
                <a:endParaRPr lang="zh-TW" altLang="en-US" sz="1400" dirty="0">
                  <a:latin typeface="標楷體" pitchFamily="65" charset="-120"/>
                  <a:ea typeface="標楷體" pitchFamily="65" charset="-120"/>
                </a:endParaRPr>
              </a:p>
            </p:txBody>
          </p:sp>
          <p:pic>
            <p:nvPicPr>
              <p:cNvPr id="18462" name="Picture 43" descr="j0434807"/>
              <p:cNvPicPr>
                <a:picLocks noChangeAspect="1" noChangeArrowheads="1"/>
              </p:cNvPicPr>
              <p:nvPr/>
            </p:nvPicPr>
            <p:blipFill>
              <a:blip r:embed="rId4" cstate="print"/>
              <a:srcRect/>
              <a:stretch>
                <a:fillRect/>
              </a:stretch>
            </p:blipFill>
            <p:spPr bwMode="auto">
              <a:xfrm>
                <a:off x="1746" y="3022"/>
                <a:ext cx="454" cy="454"/>
              </a:xfrm>
              <a:prstGeom prst="rect">
                <a:avLst/>
              </a:prstGeom>
              <a:noFill/>
              <a:ln w="9525">
                <a:noFill/>
                <a:miter lim="800000"/>
                <a:headEnd/>
                <a:tailEnd/>
              </a:ln>
            </p:spPr>
          </p:pic>
        </p:grpSp>
        <p:sp>
          <p:nvSpPr>
            <p:cNvPr id="32" name="AutoShape 15"/>
            <p:cNvSpPr>
              <a:spLocks noChangeArrowheads="1"/>
            </p:cNvSpPr>
            <p:nvPr/>
          </p:nvSpPr>
          <p:spPr bwMode="auto">
            <a:xfrm>
              <a:off x="4178391" y="2838450"/>
              <a:ext cx="784225" cy="935038"/>
            </a:xfrm>
            <a:prstGeom prst="can">
              <a:avLst>
                <a:gd name="adj" fmla="val 41296"/>
              </a:avLst>
            </a:prstGeom>
            <a:gradFill rotWithShape="1">
              <a:gsLst>
                <a:gs pos="0">
                  <a:srgbClr val="99CCFF"/>
                </a:gs>
                <a:gs pos="50000">
                  <a:schemeClr val="bg1"/>
                </a:gs>
                <a:gs pos="100000">
                  <a:srgbClr val="99CCFF"/>
                </a:gs>
              </a:gsLst>
              <a:lin ang="0" scaled="1"/>
            </a:gradFill>
            <a:ln w="9525">
              <a:solidFill>
                <a:srgbClr val="3366FF"/>
              </a:solidFill>
              <a:round/>
              <a:headEnd/>
              <a:tailEnd/>
            </a:ln>
            <a:effectLst/>
          </p:spPr>
          <p:txBody>
            <a:bodyPr wrap="none" anchor="ctr"/>
            <a:lstStyle/>
            <a:p>
              <a:pPr algn="l">
                <a:defRPr/>
              </a:pPr>
              <a:r>
                <a:rPr lang="zh-TW" altLang="en-US" sz="1400" dirty="0" smtClean="0">
                  <a:solidFill>
                    <a:srgbClr val="0000FF"/>
                  </a:solidFill>
                  <a:latin typeface="標楷體" pitchFamily="65" charset="-120"/>
                  <a:ea typeface="標楷體" pitchFamily="65" charset="-120"/>
                </a:rPr>
                <a:t>發行平台</a:t>
              </a:r>
              <a:endParaRPr lang="zh-TW" altLang="en-US" sz="1400" dirty="0">
                <a:solidFill>
                  <a:srgbClr val="0000FF"/>
                </a:solidFill>
                <a:latin typeface="標楷體" pitchFamily="65" charset="-120"/>
                <a:ea typeface="標楷體" pitchFamily="65" charset="-120"/>
              </a:endParaRPr>
            </a:p>
          </p:txBody>
        </p:sp>
        <p:pic>
          <p:nvPicPr>
            <p:cNvPr id="18456" name="Picture 16" descr="TDCC_logo_72dpi"/>
            <p:cNvPicPr>
              <a:picLocks noChangeAspect="1" noChangeArrowheads="1"/>
            </p:cNvPicPr>
            <p:nvPr/>
          </p:nvPicPr>
          <p:blipFill>
            <a:blip r:embed="rId5" cstate="print"/>
            <a:srcRect/>
            <a:stretch>
              <a:fillRect/>
            </a:stretch>
          </p:blipFill>
          <p:spPr bwMode="auto">
            <a:xfrm>
              <a:off x="4152888" y="2293938"/>
              <a:ext cx="865290" cy="760181"/>
            </a:xfrm>
            <a:prstGeom prst="rect">
              <a:avLst/>
            </a:prstGeom>
            <a:noFill/>
            <a:ln w="9525">
              <a:noFill/>
              <a:miter lim="800000"/>
              <a:headEnd/>
              <a:tailEnd/>
            </a:ln>
          </p:spPr>
        </p:pic>
        <p:pic>
          <p:nvPicPr>
            <p:cNvPr id="18457" name="Picture 4" descr="C:\Users\u960032\AppData\Local\Microsoft\Windows\Temporary Internet Files\Content.IE5\E8JT2O2P\MM900323811.GIF"/>
            <p:cNvPicPr>
              <a:picLocks noChangeAspect="1" noChangeArrowheads="1" noCrop="1"/>
            </p:cNvPicPr>
            <p:nvPr/>
          </p:nvPicPr>
          <p:blipFill>
            <a:blip r:embed="rId6" cstate="print"/>
            <a:srcRect/>
            <a:stretch>
              <a:fillRect/>
            </a:stretch>
          </p:blipFill>
          <p:spPr bwMode="auto">
            <a:xfrm>
              <a:off x="4225997" y="3661672"/>
              <a:ext cx="657901" cy="664266"/>
            </a:xfrm>
            <a:prstGeom prst="rect">
              <a:avLst/>
            </a:prstGeom>
            <a:noFill/>
            <a:ln w="9525">
              <a:noFill/>
              <a:miter lim="800000"/>
              <a:headEnd/>
              <a:tailEnd/>
            </a:ln>
          </p:spPr>
        </p:pic>
        <p:pic>
          <p:nvPicPr>
            <p:cNvPr id="18458" name="Picture 5" descr="C:\Users\u960032\Downloads\MC900370144.WMF"/>
            <p:cNvPicPr>
              <a:picLocks noChangeAspect="1" noChangeArrowheads="1"/>
            </p:cNvPicPr>
            <p:nvPr/>
          </p:nvPicPr>
          <p:blipFill>
            <a:blip r:embed="rId7" cstate="print"/>
            <a:srcRect/>
            <a:stretch>
              <a:fillRect/>
            </a:stretch>
          </p:blipFill>
          <p:spPr bwMode="auto">
            <a:xfrm>
              <a:off x="205929" y="2365924"/>
              <a:ext cx="716691" cy="912702"/>
            </a:xfrm>
            <a:prstGeom prst="rect">
              <a:avLst/>
            </a:prstGeom>
            <a:noFill/>
            <a:ln w="9525">
              <a:noFill/>
              <a:miter lim="800000"/>
              <a:headEnd/>
              <a:tailEnd/>
            </a:ln>
          </p:spPr>
        </p:pic>
        <p:sp>
          <p:nvSpPr>
            <p:cNvPr id="18440" name="Text Box 7"/>
            <p:cNvSpPr txBox="1">
              <a:spLocks noChangeArrowheads="1"/>
            </p:cNvSpPr>
            <p:nvPr/>
          </p:nvSpPr>
          <p:spPr bwMode="auto">
            <a:xfrm>
              <a:off x="498686" y="3518441"/>
              <a:ext cx="3144227" cy="1654429"/>
            </a:xfrm>
            <a:prstGeom prst="rect">
              <a:avLst/>
            </a:prstGeom>
            <a:noFill/>
            <a:ln w="28575">
              <a:noFill/>
              <a:prstDash val="dashDot"/>
              <a:miter lim="800000"/>
              <a:headEnd/>
              <a:tailEnd/>
            </a:ln>
          </p:spPr>
          <p:txBody>
            <a:bodyPr wrap="square" lIns="0" tIns="0" rIns="0" bIns="0">
              <a:spAutoFit/>
            </a:bodyPr>
            <a:lstStyle/>
            <a:p>
              <a:pPr marL="177800" indent="88900" algn="l">
                <a:spcBef>
                  <a:spcPts val="600"/>
                </a:spcBef>
              </a:pPr>
              <a:r>
                <a:rPr lang="en-US" altLang="zh-TW" sz="1400" dirty="0" smtClean="0">
                  <a:solidFill>
                    <a:srgbClr val="0000FF"/>
                  </a:solidFill>
                  <a:latin typeface="標楷體" pitchFamily="65" charset="-120"/>
                  <a:ea typeface="標楷體" pitchFamily="65" charset="-120"/>
                </a:rPr>
                <a:t>1.</a:t>
              </a:r>
              <a:r>
                <a:rPr lang="zh-TW" altLang="en-US" sz="1400" dirty="0" smtClean="0">
                  <a:solidFill>
                    <a:srgbClr val="FF0000"/>
                  </a:solidFill>
                  <a:latin typeface="標楷體" pitchFamily="65" charset="-120"/>
                  <a:ea typeface="標楷體" pitchFamily="65" charset="-120"/>
                </a:rPr>
                <a:t>操作申請作業取得案件編號</a:t>
              </a:r>
              <a:endParaRPr lang="en-US" altLang="zh-TW" sz="1400" dirty="0" smtClean="0">
                <a:solidFill>
                  <a:srgbClr val="FF0000"/>
                </a:solidFill>
                <a:latin typeface="標楷體" pitchFamily="65" charset="-120"/>
                <a:ea typeface="標楷體" pitchFamily="65" charset="-120"/>
              </a:endParaRPr>
            </a:p>
            <a:p>
              <a:pPr marL="450850" indent="-184150" algn="l">
                <a:spcBef>
                  <a:spcPts val="600"/>
                </a:spcBef>
              </a:pPr>
              <a:r>
                <a:rPr lang="en-US" altLang="zh-TW" sz="1400" dirty="0" smtClean="0">
                  <a:solidFill>
                    <a:srgbClr val="0000FF"/>
                  </a:solidFill>
                  <a:latin typeface="標楷體" pitchFamily="65" charset="-120"/>
                  <a:ea typeface="標楷體" pitchFamily="65" charset="-120"/>
                </a:rPr>
                <a:t>2.</a:t>
              </a:r>
              <a:r>
                <a:rPr lang="zh-TW" altLang="en-US" sz="1400" dirty="0" smtClean="0">
                  <a:solidFill>
                    <a:srgbClr val="0000FF"/>
                  </a:solidFill>
                  <a:latin typeface="標楷體" pitchFamily="65" charset="-120"/>
                  <a:ea typeface="標楷體" pitchFamily="65" charset="-120"/>
                </a:rPr>
                <a:t>經辦將申請資料依各項申請作業輸入至系統。</a:t>
              </a:r>
              <a:r>
                <a:rPr lang="en-US" altLang="zh-TW" sz="1400" dirty="0" smtClean="0">
                  <a:solidFill>
                    <a:srgbClr val="0000FF"/>
                  </a:solidFill>
                  <a:latin typeface="標楷體" pitchFamily="65" charset="-120"/>
                  <a:ea typeface="標楷體" pitchFamily="65" charset="-120"/>
                </a:rPr>
                <a:t>(</a:t>
              </a:r>
              <a:r>
                <a:rPr lang="zh-TW" altLang="en-US" sz="1400" dirty="0" smtClean="0">
                  <a:solidFill>
                    <a:srgbClr val="0000FF"/>
                  </a:solidFill>
                  <a:latin typeface="標楷體" pitchFamily="65" charset="-120"/>
                  <a:ea typeface="標楷體" pitchFamily="65" charset="-120"/>
                </a:rPr>
                <a:t>可預先輸入資料並由系統做基本檢核，以利業者申請送核掌握時間</a:t>
              </a:r>
              <a:r>
                <a:rPr lang="en-US" altLang="zh-TW" sz="1400" dirty="0" smtClean="0">
                  <a:solidFill>
                    <a:srgbClr val="0000FF"/>
                  </a:solidFill>
                  <a:latin typeface="標楷體" pitchFamily="65" charset="-120"/>
                  <a:ea typeface="標楷體" pitchFamily="65" charset="-120"/>
                </a:rPr>
                <a:t>)</a:t>
              </a:r>
            </a:p>
            <a:p>
              <a:pPr marL="450850" indent="-184150" algn="l">
                <a:spcBef>
                  <a:spcPts val="600"/>
                </a:spcBef>
              </a:pPr>
              <a:r>
                <a:rPr lang="en-US" altLang="zh-TW" sz="1400" dirty="0" smtClean="0">
                  <a:solidFill>
                    <a:srgbClr val="0000FF"/>
                  </a:solidFill>
                  <a:latin typeface="標楷體" pitchFamily="65" charset="-120"/>
                  <a:ea typeface="標楷體" pitchFamily="65" charset="-120"/>
                </a:rPr>
                <a:t>3.</a:t>
              </a:r>
              <a:r>
                <a:rPr lang="zh-TW" altLang="en-US" sz="1400" dirty="0">
                  <a:solidFill>
                    <a:srgbClr val="0000FF"/>
                  </a:solidFill>
                  <a:latin typeface="標楷體" pitchFamily="65" charset="-120"/>
                  <a:ea typeface="標楷體" pitchFamily="65" charset="-120"/>
                </a:rPr>
                <a:t>經辦上傳</a:t>
              </a:r>
              <a:r>
                <a:rPr lang="zh-TW" altLang="en-US" sz="1400" dirty="0" smtClean="0">
                  <a:solidFill>
                    <a:srgbClr val="0000FF"/>
                  </a:solidFill>
                  <a:latin typeface="標楷體" pitchFamily="65" charset="-120"/>
                  <a:ea typeface="標楷體" pitchFamily="65" charset="-120"/>
                </a:rPr>
                <a:t>相關證明文件</a:t>
              </a:r>
              <a:r>
                <a:rPr lang="en-US" altLang="zh-TW" sz="1400" dirty="0" smtClean="0">
                  <a:solidFill>
                    <a:srgbClr val="0000FF"/>
                  </a:solidFill>
                  <a:latin typeface="標楷體" pitchFamily="65" charset="-120"/>
                  <a:ea typeface="標楷體" pitchFamily="65" charset="-120"/>
                </a:rPr>
                <a:t>(</a:t>
              </a:r>
              <a:r>
                <a:rPr lang="zh-TW" altLang="en-US" sz="1400" dirty="0" smtClean="0">
                  <a:solidFill>
                    <a:srgbClr val="0000FF"/>
                  </a:solidFill>
                  <a:latin typeface="標楷體" pitchFamily="65" charset="-120"/>
                  <a:ea typeface="標楷體" pitchFamily="65" charset="-120"/>
                </a:rPr>
                <a:t>核准函，並進行確認。</a:t>
              </a:r>
              <a:endParaRPr lang="en-US" altLang="zh-TW" sz="1400" dirty="0" smtClean="0">
                <a:solidFill>
                  <a:srgbClr val="0000FF"/>
                </a:solidFill>
                <a:latin typeface="標楷體" pitchFamily="65" charset="-120"/>
                <a:ea typeface="標楷體" pitchFamily="65" charset="-120"/>
              </a:endParaRPr>
            </a:p>
          </p:txBody>
        </p:sp>
        <p:pic>
          <p:nvPicPr>
            <p:cNvPr id="18443" name="Picture 7" descr="PNG,個人電腦,全世界,全球,全球連線,國際,圖示組,地球,地球儀,監視器,科技,裁剪的圖片,裁剪的影像,裁過的影像,透明背景,連線,電腦,電腦顯示器"/>
            <p:cNvPicPr>
              <a:picLocks noChangeAspect="1" noChangeArrowheads="1"/>
            </p:cNvPicPr>
            <p:nvPr/>
          </p:nvPicPr>
          <p:blipFill>
            <a:blip r:embed="rId3" cstate="print"/>
            <a:srcRect l="17458" t="17920" r="12833" b="29779"/>
            <a:stretch>
              <a:fillRect/>
            </a:stretch>
          </p:blipFill>
          <p:spPr bwMode="auto">
            <a:xfrm>
              <a:off x="2987619" y="2276868"/>
              <a:ext cx="1152525" cy="865189"/>
            </a:xfrm>
            <a:prstGeom prst="rect">
              <a:avLst/>
            </a:prstGeom>
            <a:noFill/>
            <a:ln w="9525">
              <a:noFill/>
              <a:miter lim="800000"/>
              <a:headEnd/>
              <a:tailEnd/>
            </a:ln>
          </p:spPr>
        </p:pic>
        <p:pic>
          <p:nvPicPr>
            <p:cNvPr id="18445" name="Picture 26" descr="人,冷飲類,咖啡類,喝酒,坐,女人,女性,熱飲,熱飲類,膝上型電腦,茶類,食物,飲料類"/>
            <p:cNvPicPr>
              <a:picLocks noChangeAspect="1" noChangeArrowheads="1"/>
            </p:cNvPicPr>
            <p:nvPr/>
          </p:nvPicPr>
          <p:blipFill>
            <a:blip r:embed="rId8" cstate="print"/>
            <a:srcRect/>
            <a:stretch>
              <a:fillRect/>
            </a:stretch>
          </p:blipFill>
          <p:spPr bwMode="auto">
            <a:xfrm>
              <a:off x="7475092" y="2133600"/>
              <a:ext cx="1008062" cy="1008063"/>
            </a:xfrm>
            <a:prstGeom prst="rect">
              <a:avLst/>
            </a:prstGeom>
            <a:noFill/>
            <a:ln w="9525">
              <a:noFill/>
              <a:miter lim="800000"/>
              <a:headEnd/>
              <a:tailEnd/>
            </a:ln>
          </p:spPr>
        </p:pic>
        <p:sp>
          <p:nvSpPr>
            <p:cNvPr id="44" name="Text Box 42"/>
            <p:cNvSpPr txBox="1">
              <a:spLocks noChangeArrowheads="1"/>
            </p:cNvSpPr>
            <p:nvPr/>
          </p:nvSpPr>
          <p:spPr bwMode="auto">
            <a:xfrm>
              <a:off x="7386464" y="3089796"/>
              <a:ext cx="1224136" cy="307777"/>
            </a:xfrm>
            <a:prstGeom prst="rect">
              <a:avLst/>
            </a:prstGeom>
            <a:solidFill>
              <a:srgbClr val="FFC000"/>
            </a:solidFill>
            <a:ln w="9525">
              <a:solidFill>
                <a:srgbClr val="FFCC99"/>
              </a:solidFill>
              <a:miter lim="800000"/>
              <a:headEnd/>
              <a:tailEnd/>
            </a:ln>
            <a:effectLst/>
            <a:scene3d>
              <a:camera prst="orthographicFront"/>
              <a:lightRig rig="threePt" dir="t"/>
            </a:scene3d>
            <a:sp3d>
              <a:bevelT/>
            </a:sp3d>
          </p:spPr>
          <p:txBody>
            <a:bodyPr>
              <a:spAutoFit/>
            </a:bodyPr>
            <a:lstStyle/>
            <a:p>
              <a:pPr algn="l">
                <a:defRPr/>
              </a:pPr>
              <a:r>
                <a:rPr lang="zh-TW" altLang="en-US" sz="1400" dirty="0">
                  <a:latin typeface="標楷體" pitchFamily="65" charset="-120"/>
                  <a:ea typeface="標楷體" pitchFamily="65" charset="-120"/>
                </a:rPr>
                <a:t>集保結算所</a:t>
              </a:r>
            </a:p>
          </p:txBody>
        </p:sp>
        <p:cxnSp>
          <p:nvCxnSpPr>
            <p:cNvPr id="48" name="直線單箭頭接點 47"/>
            <p:cNvCxnSpPr/>
            <p:nvPr/>
          </p:nvCxnSpPr>
          <p:spPr>
            <a:xfrm flipH="1">
              <a:off x="5334001" y="3212863"/>
              <a:ext cx="1901824" cy="237"/>
            </a:xfrm>
            <a:prstGeom prst="straightConnector1">
              <a:avLst/>
            </a:prstGeom>
            <a:ln w="19050">
              <a:solidFill>
                <a:srgbClr val="000000"/>
              </a:solidFill>
              <a:headEnd w="lg" len="med"/>
              <a:tailEnd type="triangle" w="lg" len="med"/>
            </a:ln>
          </p:spPr>
          <p:style>
            <a:lnRef idx="1">
              <a:schemeClr val="accent1"/>
            </a:lnRef>
            <a:fillRef idx="0">
              <a:schemeClr val="accent1"/>
            </a:fillRef>
            <a:effectRef idx="0">
              <a:schemeClr val="accent1"/>
            </a:effectRef>
            <a:fontRef idx="minor">
              <a:schemeClr val="tx1"/>
            </a:fontRef>
          </p:style>
        </p:cxnSp>
      </p:grpSp>
      <p:sp>
        <p:nvSpPr>
          <p:cNvPr id="1026" name="Text Box 2"/>
          <p:cNvSpPr txBox="1">
            <a:spLocks noChangeArrowheads="1"/>
          </p:cNvSpPr>
          <p:nvPr/>
        </p:nvSpPr>
        <p:spPr bwMode="auto">
          <a:xfrm>
            <a:off x="5605984" y="2110419"/>
            <a:ext cx="1317625" cy="639763"/>
          </a:xfrm>
          <a:prstGeom prst="rect">
            <a:avLst/>
          </a:prstGeom>
          <a:solidFill>
            <a:srgbClr val="FFFFFF"/>
          </a:solidFill>
          <a:ln w="57150" cmpd="thinThick">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normalizeH="0" baseline="0" dirty="0" smtClean="0">
                <a:ln>
                  <a:noFill/>
                </a:ln>
                <a:solidFill>
                  <a:schemeClr val="tx1"/>
                </a:solidFill>
                <a:effectLst/>
                <a:latin typeface="標楷體" pitchFamily="65" charset="-120"/>
                <a:ea typeface="標楷體" pitchFamily="65" charset="-120"/>
                <a:cs typeface="新細明體" pitchFamily="18" charset="-120"/>
              </a:rPr>
              <a:t>定期查詢業者申請案件狀況</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zh-TW" altLang="en-US" sz="1400" b="0" i="0" u="none" strike="noStrike" cap="none" normalizeH="0" baseline="0" dirty="0" smtClean="0">
              <a:ln>
                <a:noFill/>
              </a:ln>
              <a:solidFill>
                <a:schemeClr val="tx1"/>
              </a:solidFill>
              <a:effectLst/>
              <a:latin typeface="標楷體" pitchFamily="65" charset="-120"/>
              <a:ea typeface="標楷體" pitchFamily="65" charset="-120"/>
              <a:cs typeface="新細明體" pitchFamily="18" charset="-12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zh-TW" altLang="en-US" sz="1400" b="0" i="0" u="none" strike="noStrike" cap="none" normalizeH="0" baseline="0" dirty="0" smtClean="0">
              <a:ln>
                <a:noFill/>
              </a:ln>
              <a:solidFill>
                <a:schemeClr val="tx1"/>
              </a:solidFill>
              <a:effectLst/>
              <a:latin typeface="標楷體" pitchFamily="65" charset="-120"/>
              <a:ea typeface="標楷體" pitchFamily="65" charset="-120"/>
              <a:cs typeface="新細明體" pitchFamily="18" charset="-12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zh-TW" sz="1400" b="0" i="0" u="none" strike="noStrike" cap="none" normalizeH="0" baseline="0" dirty="0" smtClean="0">
              <a:ln>
                <a:noFill/>
              </a:ln>
              <a:solidFill>
                <a:schemeClr val="tx1"/>
              </a:solidFill>
              <a:effectLst/>
              <a:latin typeface="標楷體" pitchFamily="65" charset="-120"/>
              <a:ea typeface="標楷體" pitchFamily="65" charset="-120"/>
              <a:cs typeface="新細明體" pitchFamily="18" charset="-120"/>
            </a:endParaRPr>
          </a:p>
        </p:txBody>
      </p:sp>
      <p:sp>
        <p:nvSpPr>
          <p:cNvPr id="28" name="向右箭號 27"/>
          <p:cNvSpPr/>
          <p:nvPr/>
        </p:nvSpPr>
        <p:spPr>
          <a:xfrm>
            <a:off x="3701866" y="3273193"/>
            <a:ext cx="504056" cy="576064"/>
          </a:xfrm>
          <a:prstGeom prst="stripedRightArrow">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標楷體" pitchFamily="65" charset="-120"/>
              <a:ea typeface="標楷體" pitchFamily="65" charset="-120"/>
            </a:endParaRPr>
          </a:p>
        </p:txBody>
      </p:sp>
      <p:sp>
        <p:nvSpPr>
          <p:cNvPr id="22" name="Text Box 7"/>
          <p:cNvSpPr txBox="1">
            <a:spLocks noChangeArrowheads="1"/>
          </p:cNvSpPr>
          <p:nvPr/>
        </p:nvSpPr>
        <p:spPr bwMode="auto">
          <a:xfrm>
            <a:off x="5401000" y="3047522"/>
            <a:ext cx="2312987" cy="215444"/>
          </a:xfrm>
          <a:prstGeom prst="rect">
            <a:avLst/>
          </a:prstGeom>
          <a:noFill/>
          <a:ln w="9525">
            <a:noFill/>
            <a:miter lim="800000"/>
            <a:headEnd/>
            <a:tailEnd/>
          </a:ln>
        </p:spPr>
        <p:txBody>
          <a:bodyPr wrap="square" lIns="0" tIns="0" rIns="0" bIns="0">
            <a:spAutoFit/>
          </a:bodyPr>
          <a:lstStyle/>
          <a:p>
            <a:pPr marL="207939" indent="-207939" algn="l">
              <a:spcBef>
                <a:spcPct val="50000"/>
              </a:spcBef>
            </a:pPr>
            <a:r>
              <a:rPr lang="en-US" altLang="zh-TW" sz="1400" dirty="0" smtClean="0">
                <a:solidFill>
                  <a:srgbClr val="0000FF"/>
                </a:solidFill>
                <a:latin typeface="標楷體" pitchFamily="65" charset="-120"/>
                <a:ea typeface="標楷體" pitchFamily="65" charset="-120"/>
              </a:rPr>
              <a:t>5.</a:t>
            </a:r>
            <a:r>
              <a:rPr lang="zh-TW" altLang="en-US" sz="1400" dirty="0" smtClean="0">
                <a:solidFill>
                  <a:srgbClr val="0000FF"/>
                </a:solidFill>
                <a:latin typeface="標楷體" pitchFamily="65" charset="-120"/>
                <a:ea typeface="標楷體" pitchFamily="65" charset="-120"/>
              </a:rPr>
              <a:t>通知</a:t>
            </a:r>
            <a:r>
              <a:rPr lang="zh-TW" altLang="en-US" sz="1400" dirty="0">
                <a:solidFill>
                  <a:srgbClr val="0000FF"/>
                </a:solidFill>
                <a:latin typeface="標楷體" pitchFamily="65" charset="-120"/>
                <a:ea typeface="標楷體" pitchFamily="65" charset="-120"/>
              </a:rPr>
              <a:t>集保</a:t>
            </a:r>
            <a:r>
              <a:rPr lang="zh-TW" altLang="en-US" sz="1400" dirty="0" smtClean="0">
                <a:solidFill>
                  <a:srgbClr val="0000FF"/>
                </a:solidFill>
                <a:latin typeface="標楷體" pitchFamily="65" charset="-120"/>
                <a:ea typeface="標楷體" pitchFamily="65" charset="-120"/>
              </a:rPr>
              <a:t>人員收件</a:t>
            </a:r>
            <a:endParaRPr lang="en-US" altLang="zh-TW" sz="1400" dirty="0">
              <a:solidFill>
                <a:srgbClr val="0000FF"/>
              </a:solidFill>
              <a:latin typeface="標楷體" pitchFamily="65" charset="-120"/>
              <a:ea typeface="標楷體" pitchFamily="65" charset="-120"/>
            </a:endParaRPr>
          </a:p>
        </p:txBody>
      </p:sp>
      <p:sp>
        <p:nvSpPr>
          <p:cNvPr id="23" name="Text Box 7"/>
          <p:cNvSpPr txBox="1">
            <a:spLocks noChangeArrowheads="1"/>
          </p:cNvSpPr>
          <p:nvPr/>
        </p:nvSpPr>
        <p:spPr bwMode="auto">
          <a:xfrm>
            <a:off x="5408004" y="3343739"/>
            <a:ext cx="3072954" cy="1508105"/>
          </a:xfrm>
          <a:prstGeom prst="rect">
            <a:avLst/>
          </a:prstGeom>
          <a:noFill/>
          <a:ln w="9525">
            <a:noFill/>
            <a:miter lim="800000"/>
            <a:headEnd/>
            <a:tailEnd/>
          </a:ln>
        </p:spPr>
        <p:txBody>
          <a:bodyPr wrap="square" lIns="0" tIns="0" rIns="0" bIns="0">
            <a:spAutoFit/>
          </a:bodyPr>
          <a:lstStyle/>
          <a:p>
            <a:pPr marL="207939" indent="-207939" algn="l">
              <a:spcBef>
                <a:spcPct val="50000"/>
              </a:spcBef>
            </a:pPr>
            <a:r>
              <a:rPr lang="en-US" altLang="zh-TW" sz="1400" dirty="0" smtClean="0">
                <a:solidFill>
                  <a:srgbClr val="0000FF"/>
                </a:solidFill>
                <a:latin typeface="標楷體" pitchFamily="65" charset="-120"/>
                <a:ea typeface="標楷體" pitchFamily="65" charset="-120"/>
              </a:rPr>
              <a:t>6.</a:t>
            </a:r>
            <a:r>
              <a:rPr lang="zh-TW" altLang="en-US" sz="1400" dirty="0">
                <a:solidFill>
                  <a:srgbClr val="0000FF"/>
                </a:solidFill>
                <a:latin typeface="標楷體" pitchFamily="65" charset="-120"/>
                <a:ea typeface="標楷體" pitchFamily="65" charset="-120"/>
              </a:rPr>
              <a:t>集保</a:t>
            </a:r>
            <a:r>
              <a:rPr lang="zh-TW" altLang="en-US" sz="1400" dirty="0" smtClean="0">
                <a:solidFill>
                  <a:srgbClr val="0000FF"/>
                </a:solidFill>
                <a:latin typeface="標楷體" pitchFamily="65" charset="-120"/>
                <a:ea typeface="標楷體" pitchFamily="65" charset="-120"/>
              </a:rPr>
              <a:t>人員</a:t>
            </a:r>
            <a:r>
              <a:rPr lang="zh-TW" altLang="zh-TW" sz="1400" dirty="0" smtClean="0">
                <a:solidFill>
                  <a:srgbClr val="0000FF"/>
                </a:solidFill>
                <a:latin typeface="標楷體" pitchFamily="65" charset="-120"/>
                <a:ea typeface="標楷體" pitchFamily="65" charset="-120"/>
              </a:rPr>
              <a:t>檢視申請資料內容與上傳之證明文件核對無誤，</a:t>
            </a:r>
            <a:r>
              <a:rPr lang="zh-TW" altLang="en-US" sz="1400" dirty="0" smtClean="0">
                <a:solidFill>
                  <a:srgbClr val="FF0000"/>
                </a:solidFill>
                <a:latin typeface="標楷體" pitchFamily="65" charset="-120"/>
                <a:ea typeface="標楷體" pitchFamily="65" charset="-120"/>
              </a:rPr>
              <a:t>即將申請項目收件</a:t>
            </a:r>
            <a:r>
              <a:rPr lang="en-US" altLang="zh-TW" sz="1400" dirty="0" smtClean="0">
                <a:solidFill>
                  <a:srgbClr val="FF0000"/>
                </a:solidFill>
                <a:latin typeface="標楷體" pitchFamily="65" charset="-120"/>
                <a:ea typeface="標楷體" pitchFamily="65" charset="-120"/>
              </a:rPr>
              <a:t>(</a:t>
            </a:r>
            <a:r>
              <a:rPr lang="zh-TW" altLang="en-US" sz="1400" dirty="0" smtClean="0">
                <a:solidFill>
                  <a:srgbClr val="FF0000"/>
                </a:solidFill>
                <a:latin typeface="標楷體" pitchFamily="65" charset="-120"/>
                <a:ea typeface="標楷體" pitchFamily="65" charset="-120"/>
              </a:rPr>
              <a:t>結案或退件</a:t>
            </a:r>
            <a:r>
              <a:rPr lang="en-US" altLang="zh-TW" sz="1400" dirty="0" smtClean="0">
                <a:solidFill>
                  <a:srgbClr val="FF0000"/>
                </a:solidFill>
                <a:latin typeface="標楷體" pitchFamily="65" charset="-120"/>
                <a:ea typeface="標楷體" pitchFamily="65" charset="-120"/>
              </a:rPr>
              <a:t>)</a:t>
            </a:r>
            <a:r>
              <a:rPr lang="zh-TW" altLang="en-US" sz="1400" dirty="0" smtClean="0">
                <a:solidFill>
                  <a:srgbClr val="FF0000"/>
                </a:solidFill>
                <a:latin typeface="標楷體" pitchFamily="65" charset="-120"/>
                <a:ea typeface="標楷體" pitchFamily="65" charset="-120"/>
              </a:rPr>
              <a:t>，並列印相關資料辦理後續作業及存檔備查。</a:t>
            </a:r>
            <a:endParaRPr lang="en-US" altLang="zh-TW" sz="1400" dirty="0" smtClean="0">
              <a:solidFill>
                <a:srgbClr val="FF0000"/>
              </a:solidFill>
              <a:latin typeface="標楷體" pitchFamily="65" charset="-120"/>
              <a:ea typeface="標楷體" pitchFamily="65" charset="-120"/>
            </a:endParaRPr>
          </a:p>
          <a:p>
            <a:pPr marL="207939" indent="-207939" algn="l">
              <a:spcBef>
                <a:spcPct val="50000"/>
              </a:spcBef>
            </a:pPr>
            <a:r>
              <a:rPr lang="en-US" altLang="zh-TW" sz="1400" dirty="0" smtClean="0">
                <a:solidFill>
                  <a:srgbClr val="0000FF"/>
                </a:solidFill>
                <a:latin typeface="標楷體" pitchFamily="65" charset="-120"/>
                <a:ea typeface="標楷體" pitchFamily="65" charset="-120"/>
              </a:rPr>
              <a:t>7.</a:t>
            </a:r>
            <a:r>
              <a:rPr lang="zh-TW" altLang="en-US" sz="1400" dirty="0" smtClean="0">
                <a:solidFill>
                  <a:srgbClr val="0000FF"/>
                </a:solidFill>
                <a:latin typeface="標楷體" pitchFamily="65" charset="-120"/>
                <a:ea typeface="標楷體" pitchFamily="65" charset="-120"/>
              </a:rPr>
              <a:t>可透過系統查詢申請狀態</a:t>
            </a:r>
            <a:endParaRPr lang="en-US" altLang="zh-TW" sz="1400" dirty="0" smtClean="0">
              <a:solidFill>
                <a:srgbClr val="0000FF"/>
              </a:solidFill>
              <a:latin typeface="標楷體" pitchFamily="65" charset="-120"/>
              <a:ea typeface="標楷體" pitchFamily="65" charset="-120"/>
            </a:endParaRPr>
          </a:p>
          <a:p>
            <a:pPr marL="207939" indent="-207939" algn="l">
              <a:spcBef>
                <a:spcPct val="50000"/>
              </a:spcBef>
            </a:pPr>
            <a:endParaRPr lang="en-US" altLang="zh-TW" sz="1400" dirty="0" smtClean="0">
              <a:solidFill>
                <a:srgbClr val="0000FF"/>
              </a:solidFill>
              <a:latin typeface="標楷體" pitchFamily="65" charset="-120"/>
              <a:ea typeface="標楷體" pitchFamily="65" charset="-120"/>
            </a:endParaRPr>
          </a:p>
        </p:txBody>
      </p:sp>
      <p:sp>
        <p:nvSpPr>
          <p:cNvPr id="24" name="Text Box 12"/>
          <p:cNvSpPr txBox="1">
            <a:spLocks noChangeArrowheads="1"/>
          </p:cNvSpPr>
          <p:nvPr/>
        </p:nvSpPr>
        <p:spPr bwMode="auto">
          <a:xfrm>
            <a:off x="780097" y="5444264"/>
            <a:ext cx="3425825" cy="183127"/>
          </a:xfrm>
          <a:prstGeom prst="rect">
            <a:avLst/>
          </a:prstGeom>
          <a:noFill/>
          <a:ln w="9525">
            <a:noFill/>
            <a:miter lim="800000"/>
            <a:headEnd/>
            <a:tailEnd/>
          </a:ln>
        </p:spPr>
        <p:txBody>
          <a:bodyPr lIns="0" tIns="0" rIns="0" bIns="0">
            <a:spAutoFit/>
          </a:bodyPr>
          <a:lstStyle/>
          <a:p>
            <a:pPr marL="179367" indent="-179367" algn="l">
              <a:lnSpc>
                <a:spcPct val="85000"/>
              </a:lnSpc>
              <a:spcBef>
                <a:spcPct val="50000"/>
              </a:spcBef>
            </a:pPr>
            <a:r>
              <a:rPr lang="en-US" altLang="zh-TW" sz="1400" dirty="0" smtClean="0">
                <a:solidFill>
                  <a:srgbClr val="0000FF"/>
                </a:solidFill>
                <a:latin typeface="標楷體" pitchFamily="65" charset="-120"/>
                <a:ea typeface="標楷體" pitchFamily="65" charset="-120"/>
              </a:rPr>
              <a:t>7.</a:t>
            </a:r>
            <a:r>
              <a:rPr lang="zh-TW" altLang="en-US" sz="1400" dirty="0" smtClean="0">
                <a:solidFill>
                  <a:srgbClr val="0000FF"/>
                </a:solidFill>
                <a:latin typeface="標楷體" pitchFamily="65" charset="-120"/>
                <a:ea typeface="標楷體" pitchFamily="65" charset="-120"/>
              </a:rPr>
              <a:t>可透過系統查詢申請狀態</a:t>
            </a:r>
            <a:endParaRPr lang="zh-TW" altLang="en-US" sz="1400" dirty="0">
              <a:solidFill>
                <a:srgbClr val="0000FF"/>
              </a:solidFill>
              <a:latin typeface="標楷體" pitchFamily="65" charset="-120"/>
              <a:ea typeface="標楷體" pitchFamily="65" charset="-120"/>
            </a:endParaRPr>
          </a:p>
        </p:txBody>
      </p:sp>
      <p:sp>
        <p:nvSpPr>
          <p:cNvPr id="31" name="Text Box 42"/>
          <p:cNvSpPr txBox="1">
            <a:spLocks noChangeArrowheads="1"/>
          </p:cNvSpPr>
          <p:nvPr/>
        </p:nvSpPr>
        <p:spPr bwMode="auto">
          <a:xfrm>
            <a:off x="113746" y="3685884"/>
            <a:ext cx="379670" cy="584775"/>
          </a:xfrm>
          <a:prstGeom prst="rect">
            <a:avLst/>
          </a:prstGeom>
          <a:solidFill>
            <a:srgbClr val="FFCCFF"/>
          </a:solidFill>
          <a:ln w="9525">
            <a:solidFill>
              <a:srgbClr val="FFCC99"/>
            </a:solidFill>
            <a:miter lim="800000"/>
            <a:headEnd/>
            <a:tailEnd/>
          </a:ln>
          <a:effectLst/>
          <a:scene3d>
            <a:camera prst="orthographicFront"/>
            <a:lightRig rig="threePt" dir="t"/>
          </a:scene3d>
          <a:sp3d>
            <a:bevelT/>
          </a:sp3d>
        </p:spPr>
        <p:txBody>
          <a:bodyPr wrap="square">
            <a:spAutoFit/>
          </a:bodyPr>
          <a:lstStyle/>
          <a:p>
            <a:pPr algn="ctr">
              <a:defRPr/>
            </a:pPr>
            <a:r>
              <a:rPr lang="zh-TW" altLang="en-US" dirty="0" smtClean="0">
                <a:latin typeface="標楷體" pitchFamily="65" charset="-120"/>
                <a:ea typeface="標楷體" pitchFamily="65" charset="-120"/>
              </a:rPr>
              <a:t>經辦</a:t>
            </a:r>
            <a:endParaRPr lang="zh-TW" altLang="en-US" dirty="0">
              <a:latin typeface="標楷體" pitchFamily="65" charset="-120"/>
              <a:ea typeface="標楷體" pitchFamily="65" charset="-120"/>
            </a:endParaRPr>
          </a:p>
        </p:txBody>
      </p:sp>
      <p:sp>
        <p:nvSpPr>
          <p:cNvPr id="33" name="Text Box 42"/>
          <p:cNvSpPr txBox="1">
            <a:spLocks noChangeArrowheads="1"/>
          </p:cNvSpPr>
          <p:nvPr/>
        </p:nvSpPr>
        <p:spPr bwMode="auto">
          <a:xfrm>
            <a:off x="113746" y="4910020"/>
            <a:ext cx="379670" cy="584775"/>
          </a:xfrm>
          <a:prstGeom prst="rect">
            <a:avLst/>
          </a:prstGeom>
          <a:solidFill>
            <a:srgbClr val="FFCCFF"/>
          </a:solidFill>
          <a:ln w="9525">
            <a:solidFill>
              <a:srgbClr val="FFCC99"/>
            </a:solidFill>
            <a:miter lim="800000"/>
            <a:headEnd/>
            <a:tailEnd/>
          </a:ln>
          <a:effectLst/>
          <a:scene3d>
            <a:camera prst="orthographicFront"/>
            <a:lightRig rig="threePt" dir="t"/>
          </a:scene3d>
          <a:sp3d>
            <a:bevelT/>
          </a:sp3d>
        </p:spPr>
        <p:txBody>
          <a:bodyPr wrap="square">
            <a:spAutoFit/>
          </a:bodyPr>
          <a:lstStyle/>
          <a:p>
            <a:pPr algn="ctr">
              <a:defRPr/>
            </a:pPr>
            <a:r>
              <a:rPr lang="zh-TW" altLang="en-US" dirty="0" smtClean="0">
                <a:latin typeface="標楷體" pitchFamily="65" charset="-120"/>
                <a:ea typeface="標楷體" pitchFamily="65" charset="-120"/>
              </a:rPr>
              <a:t>主管</a:t>
            </a:r>
            <a:endParaRPr lang="zh-TW" altLang="en-US" dirty="0">
              <a:latin typeface="標楷體" pitchFamily="65" charset="-120"/>
              <a:ea typeface="標楷體" pitchFamily="65" charset="-120"/>
            </a:endParaRPr>
          </a:p>
        </p:txBody>
      </p:sp>
      <p:sp>
        <p:nvSpPr>
          <p:cNvPr id="34" name="Text Box 42"/>
          <p:cNvSpPr txBox="1">
            <a:spLocks noChangeArrowheads="1"/>
          </p:cNvSpPr>
          <p:nvPr/>
        </p:nvSpPr>
        <p:spPr bwMode="auto">
          <a:xfrm>
            <a:off x="8584183" y="3721367"/>
            <a:ext cx="345501" cy="584775"/>
          </a:xfrm>
          <a:prstGeom prst="rect">
            <a:avLst/>
          </a:prstGeom>
          <a:solidFill>
            <a:srgbClr val="FFC000"/>
          </a:solidFill>
          <a:ln w="9525">
            <a:solidFill>
              <a:srgbClr val="FFCC99"/>
            </a:solidFill>
            <a:miter lim="800000"/>
            <a:headEnd/>
            <a:tailEnd/>
          </a:ln>
          <a:effectLst/>
          <a:scene3d>
            <a:camera prst="orthographicFront"/>
            <a:lightRig rig="threePt" dir="t"/>
          </a:scene3d>
          <a:sp3d>
            <a:bevelT/>
          </a:sp3d>
        </p:spPr>
        <p:txBody>
          <a:bodyPr wrap="square">
            <a:spAutoFit/>
          </a:bodyPr>
          <a:lstStyle/>
          <a:p>
            <a:pPr algn="ctr">
              <a:defRPr/>
            </a:pPr>
            <a:r>
              <a:rPr lang="zh-TW" altLang="en-US" dirty="0" smtClean="0">
                <a:latin typeface="標楷體" pitchFamily="65" charset="-120"/>
                <a:ea typeface="標楷體" pitchFamily="65" charset="-120"/>
              </a:rPr>
              <a:t>經辦</a:t>
            </a:r>
            <a:endParaRPr lang="zh-TW" altLang="en-US" dirty="0">
              <a:latin typeface="標楷體" pitchFamily="65" charset="-120"/>
              <a:ea typeface="標楷體" pitchFamily="65" charset="-120"/>
            </a:endParaRPr>
          </a:p>
        </p:txBody>
      </p:sp>
      <p:sp>
        <p:nvSpPr>
          <p:cNvPr id="37" name="文字方塊 36"/>
          <p:cNvSpPr txBox="1"/>
          <p:nvPr/>
        </p:nvSpPr>
        <p:spPr>
          <a:xfrm>
            <a:off x="694703" y="5020321"/>
            <a:ext cx="4701502" cy="307777"/>
          </a:xfrm>
          <a:prstGeom prst="rect">
            <a:avLst/>
          </a:prstGeom>
          <a:noFill/>
        </p:spPr>
        <p:txBody>
          <a:bodyPr wrap="square" rtlCol="0">
            <a:spAutoFit/>
          </a:bodyPr>
          <a:lstStyle/>
          <a:p>
            <a:pPr algn="l"/>
            <a:r>
              <a:rPr lang="en-US" altLang="zh-TW" sz="1400" dirty="0" smtClean="0">
                <a:solidFill>
                  <a:srgbClr val="FF0000"/>
                </a:solidFill>
                <a:latin typeface="標楷體" pitchFamily="65" charset="-120"/>
              </a:rPr>
              <a:t>4.</a:t>
            </a:r>
            <a:r>
              <a:rPr lang="zh-TW" altLang="en-US" sz="1400" dirty="0" smtClean="0">
                <a:solidFill>
                  <a:srgbClr val="FF0000"/>
                </a:solidFill>
                <a:latin typeface="標楷體" pitchFamily="65" charset="-120"/>
              </a:rPr>
              <a:t>主管覆核資料完畢後，送集保</a:t>
            </a:r>
            <a:r>
              <a:rPr lang="zh-TW" altLang="en-US" sz="1400" dirty="0">
                <a:solidFill>
                  <a:srgbClr val="FF0000"/>
                </a:solidFill>
                <a:latin typeface="標楷體" pitchFamily="65" charset="-120"/>
              </a:rPr>
              <a:t>審</a:t>
            </a:r>
            <a:r>
              <a:rPr lang="zh-TW" altLang="en-US" sz="1400" dirty="0" smtClean="0">
                <a:solidFill>
                  <a:srgbClr val="FF0000"/>
                </a:solidFill>
                <a:latin typeface="標楷體" pitchFamily="65" charset="-120"/>
              </a:rPr>
              <a:t>核，即不可更改</a:t>
            </a:r>
            <a:endParaRPr lang="zh-TW" altLang="en-US" sz="1400" dirty="0">
              <a:solidFill>
                <a:srgbClr val="FF0000"/>
              </a:solidFill>
            </a:endParaRPr>
          </a:p>
        </p:txBody>
      </p:sp>
      <p:sp>
        <p:nvSpPr>
          <p:cNvPr id="38" name="左大括弧 37"/>
          <p:cNvSpPr/>
          <p:nvPr/>
        </p:nvSpPr>
        <p:spPr bwMode="auto">
          <a:xfrm>
            <a:off x="503367" y="3203116"/>
            <a:ext cx="134646" cy="1488108"/>
          </a:xfrm>
          <a:prstGeom prst="leftBrace">
            <a:avLst/>
          </a:prstGeom>
          <a:noFill/>
          <a:ln w="28575" cap="rnd"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a typeface="新細明體" pitchFamily="18" charset="-120"/>
            </a:endParaRPr>
          </a:p>
        </p:txBody>
      </p:sp>
      <p:cxnSp>
        <p:nvCxnSpPr>
          <p:cNvPr id="40" name="直線接點 39"/>
          <p:cNvCxnSpPr>
            <a:stCxn id="33" idx="3"/>
          </p:cNvCxnSpPr>
          <p:nvPr/>
        </p:nvCxnSpPr>
        <p:spPr bwMode="auto">
          <a:xfrm>
            <a:off x="493416" y="5202408"/>
            <a:ext cx="144016" cy="4356"/>
          </a:xfrm>
          <a:prstGeom prst="line">
            <a:avLst/>
          </a:prstGeom>
          <a:noFill/>
          <a:ln w="28575" cap="rnd" cmpd="sng" algn="ctr">
            <a:solidFill>
              <a:srgbClr val="00B050"/>
            </a:solidFill>
            <a:prstDash val="solid"/>
            <a:round/>
            <a:headEnd type="none" w="med" len="med"/>
            <a:tailEnd type="none" w="med" len="med"/>
          </a:ln>
          <a:effectLst/>
        </p:spPr>
      </p:cxnSp>
      <p:sp>
        <p:nvSpPr>
          <p:cNvPr id="42" name="向右箭號 41"/>
          <p:cNvSpPr/>
          <p:nvPr/>
        </p:nvSpPr>
        <p:spPr>
          <a:xfrm rot="10800000">
            <a:off x="4903948" y="3273193"/>
            <a:ext cx="504056" cy="576064"/>
          </a:xfrm>
          <a:prstGeom prst="striped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zh-TW" altLang="en-US">
              <a:latin typeface="標楷體" pitchFamily="65" charset="-120"/>
              <a:ea typeface="標楷體" pitchFamily="65" charset="-120"/>
            </a:endParaRPr>
          </a:p>
        </p:txBody>
      </p:sp>
      <p:sp>
        <p:nvSpPr>
          <p:cNvPr id="35" name="Text Box 12"/>
          <p:cNvSpPr txBox="1">
            <a:spLocks noChangeArrowheads="1"/>
          </p:cNvSpPr>
          <p:nvPr/>
        </p:nvSpPr>
        <p:spPr bwMode="auto">
          <a:xfrm>
            <a:off x="780097" y="5833378"/>
            <a:ext cx="3080567" cy="549381"/>
          </a:xfrm>
          <a:prstGeom prst="rect">
            <a:avLst/>
          </a:prstGeom>
          <a:noFill/>
          <a:ln w="9525">
            <a:noFill/>
            <a:miter lim="800000"/>
            <a:headEnd/>
            <a:tailEnd/>
          </a:ln>
        </p:spPr>
        <p:txBody>
          <a:bodyPr wrap="square" lIns="0" tIns="0" rIns="0" bIns="0">
            <a:spAutoFit/>
          </a:bodyPr>
          <a:lstStyle/>
          <a:p>
            <a:pPr marL="179388" indent="-179388" algn="l">
              <a:lnSpc>
                <a:spcPct val="85000"/>
              </a:lnSpc>
              <a:spcBef>
                <a:spcPct val="50000"/>
              </a:spcBef>
            </a:pPr>
            <a:r>
              <a:rPr lang="en-US" altLang="zh-TW" sz="1400" dirty="0">
                <a:solidFill>
                  <a:srgbClr val="FF0000"/>
                </a:solidFill>
                <a:latin typeface="標楷體" pitchFamily="65" charset="-120"/>
                <a:ea typeface="標楷體" pitchFamily="65" charset="-120"/>
              </a:rPr>
              <a:t>8</a:t>
            </a:r>
            <a:r>
              <a:rPr lang="en-US" altLang="zh-TW" sz="1400" dirty="0" smtClean="0">
                <a:solidFill>
                  <a:srgbClr val="FF0000"/>
                </a:solidFill>
                <a:latin typeface="標楷體" pitchFamily="65" charset="-120"/>
                <a:ea typeface="標楷體" pitchFamily="65" charset="-120"/>
              </a:rPr>
              <a:t>.</a:t>
            </a:r>
            <a:r>
              <a:rPr lang="zh-TW" altLang="en-US" sz="1400" dirty="0" smtClean="0">
                <a:solidFill>
                  <a:srgbClr val="FF0000"/>
                </a:solidFill>
                <a:latin typeface="標楷體" pitchFamily="65" charset="-120"/>
                <a:ea typeface="標楷體" pitchFamily="65" charset="-120"/>
              </a:rPr>
              <a:t>確認申請案件收件後，即可於存託系統辦理後續輸入或檔案上傳之相關作業</a:t>
            </a:r>
            <a:endParaRPr lang="zh-TW" altLang="en-US" sz="1400" dirty="0">
              <a:solidFill>
                <a:srgbClr val="FF0000"/>
              </a:solidFill>
              <a:latin typeface="標楷體" pitchFamily="65" charset="-120"/>
              <a:ea typeface="標楷體" pitchFamily="65" charset="-120"/>
            </a:endParaRPr>
          </a:p>
        </p:txBody>
      </p:sp>
    </p:spTree>
    <p:extLst>
      <p:ext uri="{BB962C8B-B14F-4D97-AF65-F5344CB8AC3E}">
        <p14:creationId xmlns:p14="http://schemas.microsoft.com/office/powerpoint/2010/main" val="41049278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869979" y="1263749"/>
            <a:ext cx="4572000" cy="307777"/>
          </a:xfrm>
          <a:prstGeom prst="rect">
            <a:avLst/>
          </a:prstGeom>
        </p:spPr>
        <p:txBody>
          <a:bodyPr>
            <a:spAutoFit/>
          </a:bodyPr>
          <a:lstStyle/>
          <a:p>
            <a:r>
              <a:rPr lang="en-US" altLang="zh-TW" sz="1400" dirty="0"/>
              <a:t>http://www.tdcc.com.tw/portal/zh/download/warrants</a:t>
            </a:r>
            <a:endParaRPr lang="zh-TW" altLang="en-US" sz="1400" dirty="0"/>
          </a:p>
        </p:txBody>
      </p:sp>
      <p:sp>
        <p:nvSpPr>
          <p:cNvPr id="9" name="Text Box 7"/>
          <p:cNvSpPr txBox="1">
            <a:spLocks noChangeArrowheads="1"/>
          </p:cNvSpPr>
          <p:nvPr/>
        </p:nvSpPr>
        <p:spPr bwMode="auto">
          <a:xfrm>
            <a:off x="304335" y="1409177"/>
            <a:ext cx="4204717" cy="3323987"/>
          </a:xfrm>
          <a:prstGeom prst="rect">
            <a:avLst/>
          </a:prstGeom>
          <a:noFill/>
          <a:ln w="28575">
            <a:noFill/>
            <a:prstDash val="dashDot"/>
            <a:miter lim="800000"/>
            <a:headEnd/>
            <a:tailEnd/>
          </a:ln>
        </p:spPr>
        <p:txBody>
          <a:bodyPr wrap="square" lIns="0" tIns="0" rIns="0" bIns="0">
            <a:spAutoFit/>
          </a:bodyPr>
          <a:lstStyle/>
          <a:p>
            <a:pPr marL="271463" indent="-4763" algn="l">
              <a:spcBef>
                <a:spcPts val="600"/>
              </a:spcBef>
            </a:pPr>
            <a:r>
              <a:rPr lang="zh-TW" altLang="en-US" sz="2400" dirty="0" smtClean="0">
                <a:solidFill>
                  <a:srgbClr val="000000"/>
                </a:solidFill>
                <a:latin typeface="標楷體" pitchFamily="65" charset="-120"/>
                <a:ea typeface="標楷體" pitchFamily="65" charset="-120"/>
              </a:rPr>
              <a:t>系統管理者作業</a:t>
            </a:r>
            <a:r>
              <a:rPr lang="en-US" altLang="zh-TW" sz="2400" dirty="0" smtClean="0">
                <a:solidFill>
                  <a:srgbClr val="000000"/>
                </a:solidFill>
                <a:latin typeface="標楷體" pitchFamily="65" charset="-120"/>
                <a:ea typeface="標楷體" pitchFamily="65" charset="-120"/>
              </a:rPr>
              <a:t>:</a:t>
            </a:r>
          </a:p>
          <a:p>
            <a:pPr marL="271463" indent="-4763" algn="l">
              <a:spcBef>
                <a:spcPts val="600"/>
              </a:spcBef>
            </a:pPr>
            <a:r>
              <a:rPr lang="zh-TW" altLang="en-US" sz="2400" dirty="0" smtClean="0">
                <a:solidFill>
                  <a:srgbClr val="000000"/>
                </a:solidFill>
                <a:latin typeface="標楷體" pitchFamily="65" charset="-120"/>
                <a:ea typeface="標楷體" pitchFamily="65" charset="-120"/>
              </a:rPr>
              <a:t>請參考使用者操作手冊</a:t>
            </a:r>
            <a:endParaRPr lang="en-US" altLang="zh-TW" sz="2400" dirty="0" smtClean="0">
              <a:solidFill>
                <a:srgbClr val="000000"/>
              </a:solidFill>
              <a:latin typeface="標楷體" pitchFamily="65" charset="-120"/>
              <a:ea typeface="標楷體" pitchFamily="65" charset="-120"/>
            </a:endParaRPr>
          </a:p>
          <a:p>
            <a:pPr marL="542925" indent="-276225" algn="l">
              <a:spcBef>
                <a:spcPts val="600"/>
              </a:spcBef>
            </a:pPr>
            <a:r>
              <a:rPr lang="en-US" altLang="zh-TW" sz="2000" dirty="0" smtClean="0">
                <a:solidFill>
                  <a:srgbClr val="000000"/>
                </a:solidFill>
                <a:latin typeface="標楷體" pitchFamily="65" charset="-120"/>
                <a:ea typeface="標楷體" pitchFamily="65" charset="-120"/>
              </a:rPr>
              <a:t>1.</a:t>
            </a:r>
            <a:r>
              <a:rPr lang="zh-TW" altLang="en-US" sz="2000" dirty="0">
                <a:solidFill>
                  <a:srgbClr val="000000"/>
                </a:solidFill>
                <a:latin typeface="標楷體" pitchFamily="65" charset="-120"/>
                <a:ea typeface="標楷體" pitchFamily="65" charset="-120"/>
              </a:rPr>
              <a:t>填具</a:t>
            </a:r>
            <a:r>
              <a:rPr lang="zh-TW" altLang="en-US" sz="2000" dirty="0" smtClean="0">
                <a:solidFill>
                  <a:srgbClr val="000000"/>
                </a:solidFill>
                <a:latin typeface="標楷體" pitchFamily="65" charset="-120"/>
                <a:ea typeface="標楷體" pitchFamily="65" charset="-120"/>
              </a:rPr>
              <a:t>申請書</a:t>
            </a:r>
            <a:r>
              <a:rPr lang="en-US" altLang="zh-TW" sz="2000" dirty="0" smtClean="0">
                <a:solidFill>
                  <a:srgbClr val="000000"/>
                </a:solidFill>
                <a:latin typeface="標楷體" pitchFamily="65" charset="-120"/>
                <a:ea typeface="標楷體" pitchFamily="65" charset="-120"/>
              </a:rPr>
              <a:t>(</a:t>
            </a:r>
            <a:r>
              <a:rPr lang="zh-TW" altLang="en-US" sz="2000" dirty="0" smtClean="0">
                <a:solidFill>
                  <a:srgbClr val="000000"/>
                </a:solidFill>
                <a:latin typeface="標楷體" pitchFamily="65" charset="-120"/>
                <a:ea typeface="標楷體" pitchFamily="65" charset="-120"/>
              </a:rPr>
              <a:t>基本資料及</a:t>
            </a:r>
            <a:r>
              <a:rPr lang="en-US" altLang="zh-TW" sz="2000" dirty="0" smtClean="0">
                <a:solidFill>
                  <a:srgbClr val="000000"/>
                </a:solidFill>
                <a:latin typeface="標楷體" pitchFamily="65" charset="-120"/>
                <a:ea typeface="標楷體" pitchFamily="65" charset="-120"/>
              </a:rPr>
              <a:t>CA</a:t>
            </a:r>
            <a:r>
              <a:rPr lang="zh-TW" altLang="en-US" sz="2000" dirty="0" smtClean="0">
                <a:solidFill>
                  <a:srgbClr val="000000"/>
                </a:solidFill>
                <a:latin typeface="標楷體" pitchFamily="65" charset="-120"/>
                <a:ea typeface="標楷體" pitchFamily="65" charset="-120"/>
              </a:rPr>
              <a:t>憑證</a:t>
            </a:r>
            <a:r>
              <a:rPr lang="en-US" altLang="zh-TW" sz="2000" dirty="0" smtClean="0">
                <a:solidFill>
                  <a:srgbClr val="000000"/>
                </a:solidFill>
                <a:latin typeface="標楷體" pitchFamily="65" charset="-120"/>
                <a:ea typeface="標楷體" pitchFamily="65" charset="-120"/>
              </a:rPr>
              <a:t>)</a:t>
            </a:r>
            <a:r>
              <a:rPr lang="zh-TW" altLang="en-US" sz="2000" dirty="0" smtClean="0">
                <a:solidFill>
                  <a:srgbClr val="000000"/>
                </a:solidFill>
                <a:latin typeface="標楷體" pitchFamily="65" charset="-120"/>
                <a:ea typeface="標楷體" pitchFamily="65" charset="-120"/>
              </a:rPr>
              <a:t>，</a:t>
            </a:r>
            <a:r>
              <a:rPr lang="zh-TW" altLang="en-US" sz="2000" dirty="0">
                <a:solidFill>
                  <a:srgbClr val="000000"/>
                </a:solidFill>
                <a:latin typeface="標楷體" pitchFamily="65" charset="-120"/>
                <a:ea typeface="標楷體" pitchFamily="65" charset="-120"/>
              </a:rPr>
              <a:t>向集保</a:t>
            </a:r>
            <a:r>
              <a:rPr lang="zh-TW" altLang="en-US" sz="2000" dirty="0" smtClean="0">
                <a:solidFill>
                  <a:srgbClr val="000000"/>
                </a:solidFill>
                <a:latin typeface="標楷體" pitchFamily="65" charset="-120"/>
                <a:ea typeface="標楷體" pitchFamily="65" charset="-120"/>
              </a:rPr>
              <a:t>申請使用，建立單位管理者</a:t>
            </a:r>
            <a:r>
              <a:rPr lang="en-US" altLang="zh-TW" sz="2000" dirty="0" smtClean="0">
                <a:solidFill>
                  <a:srgbClr val="000000"/>
                </a:solidFill>
                <a:latin typeface="標楷體" pitchFamily="65" charset="-120"/>
                <a:ea typeface="標楷體" pitchFamily="65" charset="-120"/>
              </a:rPr>
              <a:t>(admin)</a:t>
            </a:r>
            <a:r>
              <a:rPr lang="zh-TW" altLang="en-US" sz="2000" dirty="0" smtClean="0">
                <a:solidFill>
                  <a:srgbClr val="000000"/>
                </a:solidFill>
                <a:latin typeface="標楷體" pitchFamily="65" charset="-120"/>
                <a:ea typeface="標楷體" pitchFamily="65" charset="-120"/>
              </a:rPr>
              <a:t>帳號</a:t>
            </a:r>
            <a:r>
              <a:rPr lang="zh-TW" altLang="en-US" sz="2000" dirty="0">
                <a:solidFill>
                  <a:srgbClr val="000000"/>
                </a:solidFill>
                <a:latin typeface="標楷體" pitchFamily="65" charset="-120"/>
                <a:ea typeface="標楷體" pitchFamily="65" charset="-120"/>
              </a:rPr>
              <a:t>及</a:t>
            </a:r>
            <a:r>
              <a:rPr lang="zh-TW" altLang="en-US" sz="2000" dirty="0" smtClean="0">
                <a:solidFill>
                  <a:srgbClr val="000000"/>
                </a:solidFill>
                <a:latin typeface="標楷體" pitchFamily="65" charset="-120"/>
                <a:ea typeface="標楷體" pitchFamily="65" charset="-120"/>
              </a:rPr>
              <a:t>密碼。</a:t>
            </a:r>
            <a:endParaRPr lang="en-US" altLang="zh-TW" sz="2000" dirty="0" smtClean="0">
              <a:solidFill>
                <a:srgbClr val="000000"/>
              </a:solidFill>
              <a:latin typeface="標楷體" pitchFamily="65" charset="-120"/>
              <a:ea typeface="標楷體" pitchFamily="65" charset="-120"/>
            </a:endParaRPr>
          </a:p>
          <a:p>
            <a:pPr marL="542925" indent="-276225" algn="l">
              <a:spcBef>
                <a:spcPts val="600"/>
              </a:spcBef>
            </a:pPr>
            <a:r>
              <a:rPr lang="en-US" altLang="zh-TW" sz="2000" dirty="0" smtClean="0">
                <a:solidFill>
                  <a:srgbClr val="000000"/>
                </a:solidFill>
                <a:latin typeface="標楷體" pitchFamily="65" charset="-120"/>
                <a:ea typeface="標楷體" pitchFamily="65" charset="-120"/>
              </a:rPr>
              <a:t>2.</a:t>
            </a:r>
            <a:r>
              <a:rPr lang="zh-TW" altLang="en-US" sz="2000" dirty="0">
                <a:solidFill>
                  <a:srgbClr val="000000"/>
                </a:solidFill>
                <a:latin typeface="標楷體" pitchFamily="65" charset="-120"/>
                <a:ea typeface="標楷體" pitchFamily="65" charset="-120"/>
              </a:rPr>
              <a:t>單位管理員建立單位主管帳號及密碼</a:t>
            </a:r>
            <a:endParaRPr lang="en-US" altLang="zh-TW" sz="2000" dirty="0">
              <a:solidFill>
                <a:srgbClr val="000000"/>
              </a:solidFill>
              <a:latin typeface="標楷體" pitchFamily="65" charset="-120"/>
              <a:ea typeface="標楷體" pitchFamily="65" charset="-120"/>
            </a:endParaRPr>
          </a:p>
          <a:p>
            <a:pPr marL="542925" indent="-276225" algn="l">
              <a:spcBef>
                <a:spcPts val="600"/>
              </a:spcBef>
            </a:pPr>
            <a:r>
              <a:rPr lang="en-US" altLang="zh-TW" sz="2000" dirty="0">
                <a:solidFill>
                  <a:srgbClr val="000000"/>
                </a:solidFill>
                <a:latin typeface="標楷體" pitchFamily="65" charset="-120"/>
                <a:ea typeface="標楷體" pitchFamily="65" charset="-120"/>
              </a:rPr>
              <a:t>3.</a:t>
            </a:r>
            <a:r>
              <a:rPr lang="zh-TW" altLang="en-US" sz="2000" dirty="0">
                <a:solidFill>
                  <a:srgbClr val="000000"/>
                </a:solidFill>
                <a:latin typeface="標楷體" pitchFamily="65" charset="-120"/>
                <a:ea typeface="標楷體" pitchFamily="65" charset="-120"/>
              </a:rPr>
              <a:t>單位主管建立單位經辦帳號及密碼</a:t>
            </a:r>
            <a:endParaRPr lang="en-US" altLang="zh-TW" sz="2000" dirty="0">
              <a:solidFill>
                <a:srgbClr val="000000"/>
              </a:solidFill>
              <a:latin typeface="標楷體" pitchFamily="65" charset="-120"/>
              <a:ea typeface="標楷體" pitchFamily="65" charset="-120"/>
            </a:endParaRPr>
          </a:p>
        </p:txBody>
      </p:sp>
      <p:pic>
        <p:nvPicPr>
          <p:cNvPr id="11" name="內容版面配置區 10"/>
          <p:cNvPicPr>
            <a:picLocks noGrp="1" noChangeAspect="1"/>
          </p:cNvPicPr>
          <p:nvPr>
            <p:ph idx="1"/>
          </p:nvPr>
        </p:nvPicPr>
        <p:blipFill rotWithShape="1">
          <a:blip r:embed="rId2"/>
          <a:srcRect l="36576" t="8588" r="28521" b="3908"/>
          <a:stretch/>
        </p:blipFill>
        <p:spPr>
          <a:xfrm>
            <a:off x="4711749" y="1735215"/>
            <a:ext cx="4248472" cy="4411793"/>
          </a:xfrm>
          <a:prstGeom prst="rect">
            <a:avLst/>
          </a:prstGeom>
        </p:spPr>
      </p:pic>
      <p:sp>
        <p:nvSpPr>
          <p:cNvPr id="12" name="標題 1"/>
          <p:cNvSpPr>
            <a:spLocks noGrp="1"/>
          </p:cNvSpPr>
          <p:nvPr>
            <p:ph type="title"/>
          </p:nvPr>
        </p:nvSpPr>
        <p:spPr/>
        <p:txBody>
          <a:bodyPr/>
          <a:lstStyle/>
          <a:p>
            <a:r>
              <a:rPr lang="zh-TW" altLang="en-US" dirty="0" smtClean="0"/>
              <a:t>參、</a:t>
            </a:r>
            <a:r>
              <a:rPr lang="zh-TW" altLang="zh-TW" dirty="0"/>
              <a:t>電子化申請</a:t>
            </a:r>
            <a:r>
              <a:rPr lang="zh-TW" altLang="zh-TW" dirty="0" smtClean="0"/>
              <a:t>作業</a:t>
            </a:r>
            <a:r>
              <a:rPr lang="zh-TW" altLang="en-US" dirty="0" smtClean="0"/>
              <a:t>內容及畫面</a:t>
            </a:r>
            <a:endParaRPr lang="zh-TW" altLang="en-US" dirty="0"/>
          </a:p>
        </p:txBody>
      </p:sp>
      <p:sp>
        <p:nvSpPr>
          <p:cNvPr id="2" name="橢圓 1"/>
          <p:cNvSpPr/>
          <p:nvPr/>
        </p:nvSpPr>
        <p:spPr bwMode="auto">
          <a:xfrm>
            <a:off x="5220072" y="5137531"/>
            <a:ext cx="2376264" cy="576064"/>
          </a:xfrm>
          <a:prstGeom prst="ellipse">
            <a:avLst/>
          </a:prstGeom>
          <a:noFill/>
          <a:ln w="28575">
            <a:solidFill>
              <a:srgbClr val="FF0000"/>
            </a:solidFill>
            <a:round/>
            <a:headEnd/>
            <a:tailEnd/>
          </a:ln>
        </p:spPr>
        <p:txBody>
          <a:bodyPr wrap="none" rtlCol="0" anchor="ctr"/>
          <a:lstStyle/>
          <a:p>
            <a:pPr algn="ctr" eaLnBrk="0" hangingPunct="0"/>
            <a:endParaRPr lang="zh-TW" altLang="en-US">
              <a:ea typeface="標楷體" pitchFamily="65" charset="-120"/>
            </a:endParaRPr>
          </a:p>
        </p:txBody>
      </p:sp>
    </p:spTree>
    <p:extLst>
      <p:ext uri="{BB962C8B-B14F-4D97-AF65-F5344CB8AC3E}">
        <p14:creationId xmlns:p14="http://schemas.microsoft.com/office/powerpoint/2010/main" val="2287944690"/>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2_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DCC_簡報母片-簡約21">
  <a:themeElements>
    <a:clrScheme name="1_TDCC_簡報母片-簡約2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TDCC_簡報母片-簡約21">
      <a:majorFont>
        <a:latin typeface="Times New Roman"/>
        <a:ea typeface="標楷體"/>
        <a:cs typeface=""/>
      </a:majorFont>
      <a:minorFont>
        <a:latin typeface="Times New Roman"/>
        <a:ea typeface="標楷體"/>
        <a:cs typeface=""/>
      </a:minorFont>
    </a:fontScheme>
    <a:fmtScheme name="暗香撲面">
      <a:fillStyleLst>
        <a:solidFill>
          <a:schemeClr val="phClr"/>
        </a:solidFill>
        <a:gradFill rotWithShape="1">
          <a:gsLst>
            <a:gs pos="0">
              <a:schemeClr val="phClr">
                <a:tint val="98000"/>
                <a:satMod val="220000"/>
              </a:schemeClr>
            </a:gs>
            <a:gs pos="31000">
              <a:schemeClr val="phClr">
                <a:tint val="30000"/>
                <a:satMod val="150000"/>
              </a:schemeClr>
            </a:gs>
            <a:gs pos="91000">
              <a:schemeClr val="phClr">
                <a:tint val="96000"/>
              </a:schemeClr>
            </a:gs>
          </a:gsLst>
          <a:path path="circle">
            <a:fillToRect l="50000" t="150000" r="50000"/>
          </a:path>
        </a:gradFill>
        <a:blipFill>
          <a:blip xmlns:r="http://schemas.openxmlformats.org/officeDocument/2006/relationships" r:embed="rId1">
            <a:duotone>
              <a:schemeClr val="phClr">
                <a:shade val="28000"/>
                <a:satMod val="100000"/>
              </a:schemeClr>
              <a:schemeClr val="phClr">
                <a:tint val="100000"/>
                <a:satMod val="200000"/>
              </a:schemeClr>
            </a:duotone>
          </a:blip>
          <a:tile tx="0" ty="0" sx="80000" sy="80000" flip="none" algn="tl"/>
        </a:blip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glow rad="63500">
              <a:schemeClr val="phClr">
                <a:alpha val="45000"/>
                <a:satMod val="110000"/>
              </a:schemeClr>
            </a:glow>
          </a:effectLst>
        </a:effectStyle>
        <a:effectStyle>
          <a:effectLst>
            <a:outerShdw blurRad="34925" dist="31750" dir="5400000" algn="tl" rotWithShape="0">
              <a:srgbClr val="000000">
                <a:alpha val="50000"/>
              </a:srgbClr>
            </a:outerShdw>
          </a:effectLst>
          <a:scene3d>
            <a:camera prst="orthographicFront">
              <a:rot lat="0" lon="0" rev="0"/>
            </a:camera>
            <a:lightRig rig="flood" dir="t">
              <a:rot lat="0" lon="0" rev="5400000"/>
            </a:lightRig>
          </a:scene3d>
          <a:sp3d contourW="9525" prstMaterial="dkEdge">
            <a:bevelT w="12000" h="24150"/>
            <a:contourClr>
              <a:schemeClr val="phClr">
                <a:satMod val="110000"/>
              </a:schemeClr>
            </a:contourClr>
          </a:sp3d>
        </a:effectStyle>
        <a:effectStyle>
          <a:effectLst>
            <a:outerShdw blurRad="50800" dist="31750" dir="5400000" algn="tl" rotWithShape="0">
              <a:srgbClr val="000000">
                <a:alpha val="50000"/>
              </a:srgbClr>
            </a:outerShdw>
          </a:effectLst>
          <a:scene3d>
            <a:camera prst="orthographicFront">
              <a:rot lat="0" lon="0" rev="0"/>
            </a:camera>
            <a:lightRig rig="flood" dir="t">
              <a:rot lat="0" lon="0" rev="5400000"/>
            </a:lightRig>
          </a:scene3d>
          <a:sp3d contourW="18700" prstMaterial="dkEdge">
            <a:bevelT w="44450" h="80600"/>
            <a:contourClr>
              <a:schemeClr val="phClr">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rotWithShape="1">
          <a:gsLst>
            <a:gs pos="0">
              <a:srgbClr val="99CC00"/>
            </a:gs>
            <a:gs pos="100000">
              <a:srgbClr val="FFFFFF"/>
            </a:gs>
          </a:gsLst>
          <a:lin ang="5400000" scaled="1"/>
        </a:gradFill>
        <a:ln w="9525">
          <a:noFill/>
          <a:round/>
          <a:headEnd/>
          <a:tailEnd/>
        </a:ln>
      </a:spPr>
      <a:bodyPr wrap="none" anchor="ctr"/>
      <a:lstStyle>
        <a:defPPr eaLnBrk="0" hangingPunct="0">
          <a:defRPr>
            <a:ea typeface="標楷體" pitchFamily="65" charset="-120"/>
          </a:defRPr>
        </a:defPPr>
      </a:lstStyle>
    </a:spDef>
    <a:lnDef>
      <a:spPr bwMode="auto">
        <a:xfrm>
          <a:off x="0" y="0"/>
          <a:ext cx="1" cy="1"/>
        </a:xfrm>
        <a:custGeom>
          <a:avLst/>
          <a:gdLst/>
          <a:ahLst/>
          <a:cxnLst/>
          <a:rect l="0" t="0" r="0" b="0"/>
          <a:pathLst/>
        </a:custGeom>
        <a:gradFill rotWithShape="1">
          <a:gsLst>
            <a:gs pos="0">
              <a:srgbClr val="66CCFF"/>
            </a:gs>
            <a:gs pos="100000">
              <a:srgbClr val="66CCFF">
                <a:gamma/>
                <a:shade val="46275"/>
                <a:invGamma/>
              </a:srgbClr>
            </a:gs>
          </a:gsLst>
          <a:lin ang="0" scaled="1"/>
        </a:gradFill>
        <a:ln w="9525" cap="flat" cmpd="sng" algn="ctr">
          <a:noFill/>
          <a:prstDash val="solid"/>
          <a:round/>
          <a:headEnd type="none" w="med" len="med"/>
          <a:tailEnd type="none" w="med" len="med"/>
        </a:ln>
        <a:effectLst/>
        <a:scene3d>
          <a:camera prst="legacyPerspectiveTopRight"/>
          <a:lightRig rig="legacyFlat3" dir="b"/>
        </a:scene3d>
        <a:sp3d extrusionH="887400" prstMaterial="legacyMatte">
          <a:bevelT w="13500" h="13500" prst="angle"/>
          <a:bevelB w="13500" h="13500" prst="angle"/>
          <a:extrusionClr>
            <a:srgbClr val="66CCFF"/>
          </a:extrusionClr>
        </a:sp3d>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zh-TW" altLang="en-US" sz="1200" b="1" i="0" u="none" strike="noStrike" cap="none" normalizeH="0" baseline="0" smtClean="0">
            <a:ln>
              <a:noFill/>
            </a:ln>
            <a:solidFill>
              <a:schemeClr val="tx1"/>
            </a:solidFill>
            <a:effectLst/>
            <a:latin typeface="Times New Roman" pitchFamily="18" charset="0"/>
            <a:ea typeface="標楷體" pitchFamily="65" charset="-120"/>
          </a:defRPr>
        </a:defPPr>
      </a:lstStyle>
    </a:lnDef>
  </a:objectDefaults>
  <a:extraClrSchemeLst>
    <a:extraClrScheme>
      <a:clrScheme name="1_TDCC_簡報母片-簡約21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TDCC_簡報母片-簡約2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TDCC_簡報母片-簡約21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TDCC_簡報母片-簡約21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TDCC_簡報母片-簡約2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TDCC_簡報母片-簡約2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TDCC_簡報母片-簡約2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Clouds</Template>
  <TotalTime>55887</TotalTime>
  <Words>1885</Words>
  <Application>Microsoft Office PowerPoint</Application>
  <PresentationFormat>如螢幕大小 (4:3)</PresentationFormat>
  <Paragraphs>207</Paragraphs>
  <Slides>25</Slides>
  <Notes>10</Notes>
  <HiddenSlides>0</HiddenSlides>
  <MMClips>0</MMClips>
  <ScaleCrop>false</ScaleCrop>
  <HeadingPairs>
    <vt:vector size="6" baseType="variant">
      <vt:variant>
        <vt:lpstr>使用字型</vt:lpstr>
      </vt:variant>
      <vt:variant>
        <vt:i4>7</vt:i4>
      </vt:variant>
      <vt:variant>
        <vt:lpstr>佈景主題</vt:lpstr>
      </vt:variant>
      <vt:variant>
        <vt:i4>4</vt:i4>
      </vt:variant>
      <vt:variant>
        <vt:lpstr>投影片標題</vt:lpstr>
      </vt:variant>
      <vt:variant>
        <vt:i4>25</vt:i4>
      </vt:variant>
    </vt:vector>
  </HeadingPairs>
  <TitlesOfParts>
    <vt:vector size="36" baseType="lpstr">
      <vt:lpstr>新細明體</vt:lpstr>
      <vt:lpstr>標楷體</vt:lpstr>
      <vt:lpstr>Arial</vt:lpstr>
      <vt:lpstr>Calibri</vt:lpstr>
      <vt:lpstr>Times New Roman</vt:lpstr>
      <vt:lpstr>Wingdings</vt:lpstr>
      <vt:lpstr>Wingdings 2</vt:lpstr>
      <vt:lpstr>2_自訂設計</vt:lpstr>
      <vt:lpstr>1_TDCC_簡報母片-簡約21</vt:lpstr>
      <vt:lpstr>1_自訂設計</vt:lpstr>
      <vt:lpstr>自訂設計</vt:lpstr>
      <vt:lpstr>開放式受益憑證無實體登錄 電子化申請作業說明</vt:lpstr>
      <vt:lpstr>大綱</vt:lpstr>
      <vt:lpstr>壹、背景</vt:lpstr>
      <vt:lpstr>壹、背景</vt:lpstr>
      <vt:lpstr>壹、背景</vt:lpstr>
      <vt:lpstr>貳、電子化申請作業說明</vt:lpstr>
      <vt:lpstr>貳、電子化申請作業說明</vt:lpstr>
      <vt:lpstr>貳、電子化申請作業說明</vt:lpstr>
      <vt:lpstr>參、電子化申請作業內容及畫面</vt:lpstr>
      <vt:lpstr>參、電子化申請作業內容及畫面</vt:lpstr>
      <vt:lpstr>參、電子化申請作業內容及畫面</vt:lpstr>
      <vt:lpstr>參、電子化申請作業內容及畫面</vt:lpstr>
      <vt:lpstr>參、電子化申請作業內容及畫面</vt:lpstr>
      <vt:lpstr>參、電子化申請作業內容及畫面</vt:lpstr>
      <vt:lpstr>參、電子化申請作業內容及畫面</vt:lpstr>
      <vt:lpstr>參、電子化申請作業內容及畫面</vt:lpstr>
      <vt:lpstr>參、電子化申請作業內容及畫面</vt:lpstr>
      <vt:lpstr>參、電子化申請作業內容及畫面</vt:lpstr>
      <vt:lpstr>參、電子化申請作業內容及畫面</vt:lpstr>
      <vt:lpstr>參、電子化申請作業內容及畫面 </vt:lpstr>
      <vt:lpstr>帳簿配發及無實體登錄子系統： 電子化申請作業-查詢(F084) </vt:lpstr>
      <vt:lpstr>參、電子化申請作業內容及畫面 </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fannie</dc:creator>
  <cp:lastModifiedBy>羅慧英</cp:lastModifiedBy>
  <cp:revision>4399</cp:revision>
  <cp:lastPrinted>2018-08-09T02:27:26Z</cp:lastPrinted>
  <dcterms:created xsi:type="dcterms:W3CDTF">2005-05-17T18:48:45Z</dcterms:created>
  <dcterms:modified xsi:type="dcterms:W3CDTF">2018-08-09T03:42:21Z</dcterms:modified>
</cp:coreProperties>
</file>