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842" r:id="rId2"/>
    <p:sldId id="843" r:id="rId3"/>
    <p:sldId id="792" r:id="rId4"/>
    <p:sldId id="773" r:id="rId5"/>
    <p:sldId id="779" r:id="rId6"/>
    <p:sldId id="780" r:id="rId7"/>
    <p:sldId id="787" r:id="rId8"/>
    <p:sldId id="826" r:id="rId9"/>
    <p:sldId id="790" r:id="rId10"/>
    <p:sldId id="818" r:id="rId11"/>
    <p:sldId id="848" r:id="rId12"/>
    <p:sldId id="827" r:id="rId13"/>
    <p:sldId id="846" r:id="rId14"/>
    <p:sldId id="844" r:id="rId15"/>
    <p:sldId id="845" r:id="rId16"/>
    <p:sldId id="813" r:id="rId17"/>
    <p:sldId id="812" r:id="rId18"/>
    <p:sldId id="798" r:id="rId19"/>
    <p:sldId id="800" r:id="rId20"/>
    <p:sldId id="840" r:id="rId21"/>
    <p:sldId id="815" r:id="rId22"/>
    <p:sldId id="831" r:id="rId23"/>
    <p:sldId id="836" r:id="rId24"/>
    <p:sldId id="847" r:id="rId25"/>
    <p:sldId id="280" r:id="rId26"/>
  </p:sldIdLst>
  <p:sldSz cx="12192000" cy="6858000"/>
  <p:notesSz cx="6797675" cy="9926638"/>
  <p:defaultTextStyle>
    <a:defPPr>
      <a:defRPr lang="zh-TW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淑方" initials="陳淑方" lastIdx="1" clrIdx="0">
    <p:extLst>
      <p:ext uri="{19B8F6BF-5375-455C-9EA6-DF929625EA0E}">
        <p15:presenceInfo xmlns:p15="http://schemas.microsoft.com/office/powerpoint/2012/main" userId="S-1-5-21-58237459-3832866795-2430350879-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3BA39C"/>
    <a:srgbClr val="FF9900"/>
    <a:srgbClr val="0000FF"/>
    <a:srgbClr val="009900"/>
    <a:srgbClr val="CC9900"/>
    <a:srgbClr val="FF5050"/>
    <a:srgbClr val="60AB68"/>
    <a:srgbClr val="FFFF66"/>
    <a:srgbClr val="D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6336" autoAdjust="0"/>
  </p:normalViewPr>
  <p:slideViewPr>
    <p:cSldViewPr snapToGrid="0" showGuides="1">
      <p:cViewPr varScale="1">
        <p:scale>
          <a:sx n="54" d="100"/>
          <a:sy n="54" d="100"/>
        </p:scale>
        <p:origin x="9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4"/>
    </p:cViewPr>
  </p:sorterViewPr>
  <p:notesViewPr>
    <p:cSldViewPr snapToGrid="0">
      <p:cViewPr varScale="1">
        <p:scale>
          <a:sx n="41" d="100"/>
          <a:sy n="41" d="100"/>
        </p:scale>
        <p:origin x="28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1A22FCB-6884-117E-62B4-68776E0FB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EBF0BE-FF32-2C93-6E66-C5BBF33CA1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588E-F41A-4FF3-8797-F1EB54BBA57C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D68267-F59E-8205-92AC-F07455A99C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FB0E07-98CE-F936-426B-4363078E54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A2A03-F042-4E32-A6F4-61149B6978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69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5A3B-93FE-4021-A68B-5B60151B6990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A532D-A84B-44A2-9B2D-6E1FDAFCD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0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/>
              <a:t>需要協助</a:t>
            </a: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532D-A84B-44A2-9B2D-6E1FDAFCDFC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71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9EF5-3476-B5D4-C9CB-966402B5A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CE860A85-097D-8638-D60A-6B1D137E6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53BACF8-D9F6-F3F3-5503-5BCFB68FF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0D365A-8411-1114-DA12-A7B2B4EF0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532D-A84B-44A2-9B2D-6E1FDAFCDFC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70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D255-10E8-F5AE-60C8-ADFBD117C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D03A5500-175D-6B32-BB20-A98F077F6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9AB983F-E0E3-2347-6F97-60012A99D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EEB541-432D-1059-92EA-632510346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532D-A84B-44A2-9B2D-6E1FDAFCDFC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02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586CA-2A77-7BF6-939A-EEB077EB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0E9C3AB2-CD29-D02B-C288-7EB11692C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A6EAB9F-9C14-A5C7-8F1C-32B419ADE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2E1FBB-5DCE-855A-8B4F-A509D7167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532D-A84B-44A2-9B2D-6E1FDAFCDFC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40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75563-671E-B623-CEAD-D93A6C837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4B17D87E-54B1-78F1-3FC8-36665A84A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68DAE69-0DAB-57B3-78E8-6C49DC15B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115294-0B34-131F-D2B2-1BEF5D603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532D-A84B-44A2-9B2D-6E1FDAFCDFC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57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3D1D2B-B8C4-8B34-DA46-57BB4DE66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20050" r="80312"/>
          <a:stretch>
            <a:fillRect/>
          </a:stretch>
        </p:blipFill>
        <p:spPr bwMode="auto">
          <a:xfrm>
            <a:off x="65316" y="195948"/>
            <a:ext cx="720000" cy="7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FB2D900-3BDC-E092-FED3-E7DCD291B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9" y="146961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1402080" y="1958977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3230880" y="3474719"/>
            <a:ext cx="85344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FBC577-E1A7-E9C7-B898-263ACA19E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555"/>
          <a:stretch/>
        </p:blipFill>
        <p:spPr>
          <a:xfrm>
            <a:off x="320327" y="4163908"/>
            <a:ext cx="2232000" cy="2257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03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701040" y="2895600"/>
            <a:ext cx="13228320" cy="288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2804160" y="3025777"/>
            <a:ext cx="9296400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3054063" y="4595501"/>
            <a:ext cx="9046497" cy="106298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234873-FDD4-6BCC-2B76-3927A6E88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555"/>
          <a:stretch/>
        </p:blipFill>
        <p:spPr>
          <a:xfrm>
            <a:off x="291451" y="3207244"/>
            <a:ext cx="2232000" cy="2257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04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SzPct val="100000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771E0454-771E-A256-D7BD-83CD41F73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2844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3FB8F0C8-8EE0-44CC-ABA1-BB7E34EF6B78}" type="datetime1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03A90A6F-94F3-388C-CB89-6658F1C1E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0987" y="6572272"/>
            <a:ext cx="3860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endParaRPr lang="zh-TW" altLang="en-US" dirty="0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F68668C8-A872-3BB8-F3D5-1CC4C0217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572272"/>
            <a:ext cx="2844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r"/>
            <a:fld id="{73DA0BB7-265A-403C-9275-D587AB510EDC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5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979" y="274638"/>
            <a:ext cx="7715304" cy="1143000"/>
          </a:xfrm>
        </p:spPr>
        <p:txBody>
          <a:bodyPr>
            <a:normAutofit/>
          </a:bodyPr>
          <a:lstStyle>
            <a:lvl1pPr>
              <a:defRPr sz="32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2844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FEFB1B80-9D28-48AF-9C22-1D10F2766B78}" type="datetime1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90987" y="6572272"/>
            <a:ext cx="3860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endParaRPr lang="zh-TW" altLang="en-US" dirty="0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72272"/>
            <a:ext cx="2844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r"/>
            <a:fld id="{73DA0BB7-265A-403C-9275-D587AB510EDC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1E7A42-C12F-3832-BC79-62FCACC06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555"/>
          <a:stretch/>
        </p:blipFill>
        <p:spPr>
          <a:xfrm>
            <a:off x="89321" y="34356"/>
            <a:ext cx="1339396" cy="1354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46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2844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5CABEAA3-DCA5-4D85-9287-6D860BBAEAF5}" type="datetime1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90987" y="6572272"/>
            <a:ext cx="3860800" cy="28572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72272"/>
            <a:ext cx="2844800" cy="285728"/>
          </a:xfrm>
          <a:prstGeom prst="rect">
            <a:avLst/>
          </a:prstGeom>
        </p:spPr>
        <p:txBody>
          <a:bodyPr anchor="b" anchorCtr="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r"/>
            <a:fld id="{73DA0BB7-265A-403C-9275-D587AB510EDC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D828979-A163-5210-A6D0-6EE8F5C91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555"/>
          <a:stretch/>
        </p:blipFill>
        <p:spPr>
          <a:xfrm>
            <a:off x="4980000" y="649641"/>
            <a:ext cx="2232000" cy="2257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18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9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A5E6-1CA4-48ED-B60B-7B2F44B86999}" type="datetime1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A6D29E5-C132-40FF-8C36-1AB02175DF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5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80" r:id="rId2"/>
    <p:sldLayoutId id="2147483686" r:id="rId3"/>
    <p:sldLayoutId id="2147483701" r:id="rId4"/>
    <p:sldLayoutId id="2147483749" r:id="rId5"/>
    <p:sldLayoutId id="2147483750" r:id="rId6"/>
    <p:sldLayoutId id="214748375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9DD05B2-E744-3534-942C-35A9CD1532A9}"/>
              </a:ext>
            </a:extLst>
          </p:cNvPr>
          <p:cNvSpPr txBox="1"/>
          <p:nvPr/>
        </p:nvSpPr>
        <p:spPr>
          <a:xfrm>
            <a:off x="0" y="11560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客戶體驗滿意度研究調查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(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自然人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)</a:t>
            </a:r>
            <a:endParaRPr lang="zh-TW" altLang="en-US" sz="48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F4D90BE-EBC8-14CA-4244-D3D968523109}"/>
              </a:ext>
            </a:extLst>
          </p:cNvPr>
          <p:cNvGrpSpPr/>
          <p:nvPr/>
        </p:nvGrpSpPr>
        <p:grpSpPr>
          <a:xfrm>
            <a:off x="5079799" y="4461728"/>
            <a:ext cx="3732983" cy="2204716"/>
            <a:chOff x="3273336" y="4056741"/>
            <a:chExt cx="3732983" cy="220471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D310044-4E40-A54B-2BFE-B0267B13A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336" y="5109457"/>
              <a:ext cx="1152000" cy="1152000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9A794C4-93B2-BA7F-E523-DE182C5EFB53}"/>
                </a:ext>
              </a:extLst>
            </p:cNvPr>
            <p:cNvSpPr txBox="1"/>
            <p:nvPr/>
          </p:nvSpPr>
          <p:spPr>
            <a:xfrm>
              <a:off x="4241763" y="5753002"/>
              <a:ext cx="27645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臺灣集中保管結算所</a:t>
              </a:r>
              <a:endParaRPr lang="zh-TW" altLang="en-US" dirty="0"/>
            </a:p>
          </p:txBody>
        </p: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5F898C96-224C-3434-79DA-F64D84163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6" t="20050" r="80312"/>
            <a:stretch>
              <a:fillRect/>
            </a:stretch>
          </p:blipFill>
          <p:spPr bwMode="auto">
            <a:xfrm>
              <a:off x="3291480" y="4056741"/>
              <a:ext cx="1044000" cy="1119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2E3D9DD-0AAD-F128-8AC2-848C38880EEC}"/>
                </a:ext>
              </a:extLst>
            </p:cNvPr>
            <p:cNvSpPr txBox="1"/>
            <p:nvPr/>
          </p:nvSpPr>
          <p:spPr>
            <a:xfrm>
              <a:off x="4241763" y="4686347"/>
              <a:ext cx="27645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財團法人台灣金融研訓院</a:t>
              </a:r>
              <a:endParaRPr lang="zh-TW" altLang="en-US" dirty="0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01E6E343-0498-F9A8-888F-81AAE5E55FEC}"/>
              </a:ext>
            </a:extLst>
          </p:cNvPr>
          <p:cNvSpPr txBox="1"/>
          <p:nvPr/>
        </p:nvSpPr>
        <p:spPr>
          <a:xfrm>
            <a:off x="4990692" y="3973174"/>
            <a:ext cx="1724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主辦單位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: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3E7F68B-1C86-CFE7-8FBE-6F117F87E179}"/>
              </a:ext>
            </a:extLst>
          </p:cNvPr>
          <p:cNvSpPr txBox="1"/>
          <p:nvPr/>
        </p:nvSpPr>
        <p:spPr>
          <a:xfrm>
            <a:off x="9171487" y="3973174"/>
            <a:ext cx="1724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調查執行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:</a:t>
            </a:r>
            <a:endParaRPr lang="zh-TW" altLang="en-US" sz="28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A1219AC-56E3-DB09-10F2-921491974D26}"/>
              </a:ext>
            </a:extLst>
          </p:cNvPr>
          <p:cNvGrpSpPr/>
          <p:nvPr/>
        </p:nvGrpSpPr>
        <p:grpSpPr>
          <a:xfrm>
            <a:off x="9454117" y="4399995"/>
            <a:ext cx="2160000" cy="1356612"/>
            <a:chOff x="7901937" y="4470299"/>
            <a:chExt cx="2160000" cy="135661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C918E498-0A0E-C6EB-AFA4-15772F582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r="555"/>
            <a:stretch/>
          </p:blipFill>
          <p:spPr>
            <a:xfrm>
              <a:off x="7919866" y="4470299"/>
              <a:ext cx="1116000" cy="1128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B0D90D9-A0D6-D34B-DA7A-5A52082E4484}"/>
                </a:ext>
              </a:extLst>
            </p:cNvPr>
            <p:cNvSpPr txBox="1"/>
            <p:nvPr/>
          </p:nvSpPr>
          <p:spPr>
            <a:xfrm>
              <a:off x="7901937" y="5457579"/>
              <a:ext cx="2160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典通股份有限公司</a:t>
              </a:r>
              <a:endParaRPr lang="zh-TW" altLang="en-US" dirty="0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A9B1CDD-FBFA-F206-4B6F-C8ECB3CF19E8}"/>
              </a:ext>
            </a:extLst>
          </p:cNvPr>
          <p:cNvSpPr txBox="1"/>
          <p:nvPr/>
        </p:nvSpPr>
        <p:spPr>
          <a:xfrm>
            <a:off x="3452013" y="222101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調查成果發表會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72A28C7-77D8-EB79-1416-E1F9A8C92DBE}"/>
              </a:ext>
            </a:extLst>
          </p:cNvPr>
          <p:cNvSpPr txBox="1"/>
          <p:nvPr/>
        </p:nvSpPr>
        <p:spPr>
          <a:xfrm>
            <a:off x="604922" y="3973174"/>
            <a:ext cx="1724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指導單位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:</a:t>
            </a:r>
            <a:endParaRPr lang="zh-TW" altLang="en-US" sz="2800" dirty="0"/>
          </a:p>
        </p:txBody>
      </p:sp>
      <p:pic>
        <p:nvPicPr>
          <p:cNvPr id="1026" name="Picture 2" descr="金融監督管理委員會Logo">
            <a:extLst>
              <a:ext uri="{FF2B5EF4-FFF2-40B4-BE49-F238E27FC236}">
                <a16:creationId xmlns:a16="http://schemas.microsoft.com/office/drawing/2014/main" id="{C01F3A35-C238-DB0C-8B4C-EB750C50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2" y="4523324"/>
            <a:ext cx="3924000" cy="8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10</a:t>
            </a:fld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DB9B320-7B2C-FE84-9BEF-43BF06FBE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30496"/>
              </p:ext>
            </p:extLst>
          </p:nvPr>
        </p:nvGraphicFramePr>
        <p:xfrm>
          <a:off x="441435" y="1297795"/>
          <a:ext cx="5364000" cy="5169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575083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6602624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7229538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4543880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4955709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0652036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97603495"/>
                    </a:ext>
                  </a:extLst>
                </a:gridCol>
              </a:tblGrid>
              <a:tr h="274252">
                <a:tc>
                  <a:txBody>
                    <a:bodyPr/>
                    <a:lstStyle/>
                    <a:p>
                      <a:pPr marL="63500" indent="-63500" algn="ctr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代碼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 anchor="ctr"/>
                </a:tc>
                <a:tc>
                  <a:txBody>
                    <a:bodyPr/>
                    <a:lstStyle/>
                    <a:p>
                      <a:pPr marL="63500" indent="-63500" algn="ctr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訪談對象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 anchor="ctr"/>
                </a:tc>
                <a:tc>
                  <a:txBody>
                    <a:bodyPr/>
                    <a:lstStyle/>
                    <a:p>
                      <a:pPr marL="63500" indent="-63500" algn="ctr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性別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 anchor="ctr"/>
                </a:tc>
                <a:tc>
                  <a:txBody>
                    <a:bodyPr/>
                    <a:lstStyle/>
                    <a:p>
                      <a:pPr marL="63500" indent="-63500" algn="ctr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年齡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 anchor="ctr"/>
                </a:tc>
                <a:tc>
                  <a:txBody>
                    <a:bodyPr/>
                    <a:lstStyle/>
                    <a:p>
                      <a:pPr marL="63500" indent="-63500" algn="ctr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縣市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 anchor="ctr"/>
                </a:tc>
                <a:tc>
                  <a:txBody>
                    <a:bodyPr/>
                    <a:lstStyle/>
                    <a:p>
                      <a:pPr marL="63500" indent="-63500" algn="ctr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學歷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 anchor="ctr"/>
                </a:tc>
                <a:tc>
                  <a:txBody>
                    <a:bodyPr/>
                    <a:lstStyle/>
                    <a:p>
                      <a:pPr marL="63500" indent="-63500" algn="ctr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收入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 anchor="ctr"/>
                </a:tc>
                <a:extLst>
                  <a:ext uri="{0D108BD9-81ED-4DB2-BD59-A6C34878D82A}">
                    <a16:rowId xmlns:a16="http://schemas.microsoft.com/office/drawing/2014/main" val="2119345801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A1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FFC00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非數位金融用戶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男性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18-19</a:t>
                      </a:r>
                      <a:r>
                        <a:rPr lang="zh-TW" sz="1400" kern="100" dirty="0">
                          <a:effectLst/>
                        </a:rPr>
                        <a:t>歲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南投縣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高中職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2-3</a:t>
                      </a:r>
                      <a:r>
                        <a:rPr lang="zh-TW" sz="1400" kern="100">
                          <a:effectLst/>
                        </a:rPr>
                        <a:t>萬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875637844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A2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女性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60</a:t>
                      </a:r>
                      <a:r>
                        <a:rPr lang="zh-TW" sz="1400" kern="100" dirty="0">
                          <a:effectLst/>
                        </a:rPr>
                        <a:t>歲以上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新北市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國</a:t>
                      </a: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初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r>
                        <a:rPr lang="zh-TW" sz="1400" kern="100">
                          <a:effectLst/>
                        </a:rPr>
                        <a:t>中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萬以下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2544040510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A3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男性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50-59</a:t>
                      </a:r>
                      <a:r>
                        <a:rPr lang="zh-TW" sz="1400" kern="100" dirty="0">
                          <a:effectLst/>
                        </a:rPr>
                        <a:t>歲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雲林縣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專科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5-6</a:t>
                      </a:r>
                      <a:r>
                        <a:rPr lang="zh-TW" sz="1400" kern="100">
                          <a:effectLst/>
                        </a:rPr>
                        <a:t>萬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3348338881"/>
                  </a:ext>
                </a:extLst>
              </a:tr>
              <a:tr h="343215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A4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女性</a:t>
                      </a:r>
                    </a:p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視障者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50-59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新北市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大學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2-3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1205259409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A5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男性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60</a:t>
                      </a:r>
                      <a:r>
                        <a:rPr lang="zh-TW" sz="1400" kern="100">
                          <a:effectLst/>
                        </a:rPr>
                        <a:t>歲以上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雲林縣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國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初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r>
                        <a:rPr lang="zh-TW" sz="1400" kern="100" dirty="0">
                          <a:effectLst/>
                        </a:rPr>
                        <a:t>中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2-3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3311325091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A6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男性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60</a:t>
                      </a:r>
                      <a:r>
                        <a:rPr lang="zh-TW" sz="1400" kern="100" dirty="0">
                          <a:effectLst/>
                        </a:rPr>
                        <a:t>歲以上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新北市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高中職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3-4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2127134552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A7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女性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60</a:t>
                      </a:r>
                      <a:r>
                        <a:rPr lang="zh-TW" sz="1400" kern="100" dirty="0">
                          <a:effectLst/>
                        </a:rPr>
                        <a:t>歲以上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臺北市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小學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萬以下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596016466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B1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CC99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中斷</a:t>
                      </a:r>
                      <a:endParaRPr lang="en-US" altLang="zh-TW" sz="1400" kern="100" dirty="0">
                        <a:effectLst/>
                      </a:endParaRPr>
                    </a:p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使用者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女性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40∼49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新竹縣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專科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2-3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532829956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B2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CC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男性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50-59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桃園市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大學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3-4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767985806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B3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>
                    <a:solidFill>
                      <a:srgbClr val="CC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男性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30-39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嘉義市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大學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2-3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150524938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C1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 rowSpan="5"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數位金融用戶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女性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30-39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新北市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大學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3-4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391739628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C2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男性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30-39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新北市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大學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20-50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835107949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C3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男性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30-39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彰化縣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大學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15-20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1096300480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C4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女性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60</a:t>
                      </a:r>
                      <a:r>
                        <a:rPr lang="zh-TW" sz="1400" kern="100">
                          <a:effectLst/>
                        </a:rPr>
                        <a:t>歲以上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新北市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高中職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4-5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4077594486"/>
                  </a:ext>
                </a:extLst>
              </a:tr>
              <a:tr h="343215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C5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女性</a:t>
                      </a:r>
                    </a:p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身障者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>
                          <a:effectLst/>
                        </a:rPr>
                        <a:t>40∼49</a:t>
                      </a:r>
                      <a:r>
                        <a:rPr lang="zh-TW" sz="1400" kern="100">
                          <a:effectLst/>
                        </a:rPr>
                        <a:t>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新北市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>
                          <a:effectLst/>
                        </a:rPr>
                        <a:t>高中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2-3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extLst>
                  <a:ext uri="{0D108BD9-81ED-4DB2-BD59-A6C34878D82A}">
                    <a16:rowId xmlns:a16="http://schemas.microsoft.com/office/drawing/2014/main" val="80958740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FE24A32-F436-4CCD-B9D5-371463D5A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71780"/>
              </p:ext>
            </p:extLst>
          </p:nvPr>
        </p:nvGraphicFramePr>
        <p:xfrm>
          <a:off x="6096000" y="1297795"/>
          <a:ext cx="5033417" cy="2533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056099679"/>
                    </a:ext>
                  </a:extLst>
                </a:gridCol>
                <a:gridCol w="1297486">
                  <a:extLst>
                    <a:ext uri="{9D8B030D-6E8A-4147-A177-3AD203B41FA5}">
                      <a16:colId xmlns:a16="http://schemas.microsoft.com/office/drawing/2014/main" val="2270654895"/>
                    </a:ext>
                  </a:extLst>
                </a:gridCol>
                <a:gridCol w="3231931">
                  <a:extLst>
                    <a:ext uri="{9D8B030D-6E8A-4147-A177-3AD203B41FA5}">
                      <a16:colId xmlns:a16="http://schemas.microsoft.com/office/drawing/2014/main" val="1124580290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alt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代碼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alt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訪談單位</a:t>
                      </a:r>
                      <a:r>
                        <a:rPr lang="en-US" altLang="zh-TW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專家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621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alt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altLang="zh-TW" sz="1400" kern="100" dirty="0">
                          <a:effectLst/>
                        </a:rPr>
                        <a:t>財團法人證券投資人及期貨交易人保護中心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3024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effectLst/>
                        </a:rPr>
                        <a:t>D2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財團法人金融消費評議中心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342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E1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金融相關公會及業者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中華民國人壽保險商業同業公會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6826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E2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中華民國產物保險商業同業公會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54306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E3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中華民國證券商業同業公會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79225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E4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中華民國銀行商業同業公會全國聯合會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2907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E5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專家學者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專家學者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9643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E6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專家學者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0" indent="-63500" algn="just">
                        <a:lnSpc>
                          <a:spcPct val="150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zh-TW" sz="1400" kern="100" dirty="0">
                          <a:effectLst/>
                        </a:rPr>
                        <a:t>專家學者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236981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0D45AB5-A69E-54A9-F34B-ADF260CA5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17171"/>
              </p:ext>
            </p:extLst>
          </p:nvPr>
        </p:nvGraphicFramePr>
        <p:xfrm>
          <a:off x="6096000" y="3974575"/>
          <a:ext cx="50334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45">
                  <a:extLst>
                    <a:ext uri="{9D8B030D-6E8A-4147-A177-3AD203B41FA5}">
                      <a16:colId xmlns:a16="http://schemas.microsoft.com/office/drawing/2014/main" val="4177824543"/>
                    </a:ext>
                  </a:extLst>
                </a:gridCol>
                <a:gridCol w="3971872">
                  <a:extLst>
                    <a:ext uri="{9D8B030D-6E8A-4147-A177-3AD203B41FA5}">
                      <a16:colId xmlns:a16="http://schemas.microsoft.com/office/drawing/2014/main" val="45185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非使用者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中斷使用者</a:t>
                      </a:r>
                      <a:endParaRPr lang="en-US" altLang="zh-TW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(4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位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歲以上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38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使用者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1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單位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1" dirty="0"/>
                        <a:t>消費爭議申訴與調處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17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單位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金融相關公會及業者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99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專家學者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361"/>
                  </a:ext>
                </a:extLst>
              </a:tr>
            </a:tbl>
          </a:graphicData>
        </a:graphic>
      </p:graphicFrame>
      <p:sp>
        <p:nvSpPr>
          <p:cNvPr id="3" name="標題 3">
            <a:extLst>
              <a:ext uri="{FF2B5EF4-FFF2-40B4-BE49-F238E27FC236}">
                <a16:creationId xmlns:a16="http://schemas.microsoft.com/office/drawing/2014/main" id="{640DD36B-E588-8616-BFA9-165E91FF32A6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質化研究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: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深度訪談對象</a:t>
            </a:r>
          </a:p>
        </p:txBody>
      </p:sp>
    </p:spTree>
    <p:extLst>
      <p:ext uri="{BB962C8B-B14F-4D97-AF65-F5344CB8AC3E}">
        <p14:creationId xmlns:p14="http://schemas.microsoft.com/office/powerpoint/2010/main" val="152004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06F67-0E8E-42AE-7498-94D04B62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B22471-7254-00E4-E55C-AB0022DE22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11</a:t>
            </a:fld>
            <a:endParaRPr lang="zh-TW" altLang="en-US" dirty="0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464F483E-57B4-6BB0-ABAE-CAB73CC4349A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質化研究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: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深度訪談提問方向</a:t>
            </a:r>
          </a:p>
        </p:txBody>
      </p:sp>
      <p:sp>
        <p:nvSpPr>
          <p:cNvPr id="165" name="Freeform 16">
            <a:extLst>
              <a:ext uri="{FF2B5EF4-FFF2-40B4-BE49-F238E27FC236}">
                <a16:creationId xmlns:a16="http://schemas.microsoft.com/office/drawing/2014/main" id="{B8B3B740-8AE2-0442-C639-453ABF608A51}"/>
              </a:ext>
            </a:extLst>
          </p:cNvPr>
          <p:cNvSpPr>
            <a:spLocks noChangeAspect="1"/>
          </p:cNvSpPr>
          <p:nvPr/>
        </p:nvSpPr>
        <p:spPr bwMode="auto">
          <a:xfrm>
            <a:off x="3954266" y="1464450"/>
            <a:ext cx="2611544" cy="2615421"/>
          </a:xfrm>
          <a:custGeom>
            <a:avLst/>
            <a:gdLst>
              <a:gd name="T0" fmla="*/ 101 w 569"/>
              <a:gd name="T1" fmla="*/ 468 h 569"/>
              <a:gd name="T2" fmla="*/ 468 w 569"/>
              <a:gd name="T3" fmla="*/ 468 h 569"/>
              <a:gd name="T4" fmla="*/ 468 w 569"/>
              <a:gd name="T5" fmla="*/ 101 h 569"/>
              <a:gd name="T6" fmla="*/ 101 w 569"/>
              <a:gd name="T7" fmla="*/ 101 h 569"/>
              <a:gd name="T8" fmla="*/ 101 w 569"/>
              <a:gd name="T9" fmla="*/ 46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101" y="468"/>
                </a:moveTo>
                <a:cubicBezTo>
                  <a:pt x="202" y="569"/>
                  <a:pt x="366" y="569"/>
                  <a:pt x="468" y="468"/>
                </a:cubicBezTo>
                <a:cubicBezTo>
                  <a:pt x="569" y="366"/>
                  <a:pt x="569" y="202"/>
                  <a:pt x="468" y="101"/>
                </a:cubicBezTo>
                <a:cubicBezTo>
                  <a:pt x="366" y="0"/>
                  <a:pt x="202" y="0"/>
                  <a:pt x="101" y="101"/>
                </a:cubicBezTo>
                <a:cubicBezTo>
                  <a:pt x="0" y="202"/>
                  <a:pt x="0" y="366"/>
                  <a:pt x="101" y="468"/>
                </a:cubicBezTo>
                <a:close/>
              </a:path>
            </a:pathLst>
          </a:custGeom>
          <a:solidFill>
            <a:srgbClr val="A4BE35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7">
            <a:extLst>
              <a:ext uri="{FF2B5EF4-FFF2-40B4-BE49-F238E27FC236}">
                <a16:creationId xmlns:a16="http://schemas.microsoft.com/office/drawing/2014/main" id="{8F7ECF7E-9166-89D4-7A6A-4A5E03A17A8B}"/>
              </a:ext>
            </a:extLst>
          </p:cNvPr>
          <p:cNvSpPr>
            <a:spLocks noChangeAspect="1"/>
          </p:cNvSpPr>
          <p:nvPr/>
        </p:nvSpPr>
        <p:spPr bwMode="auto">
          <a:xfrm>
            <a:off x="7056322" y="1464449"/>
            <a:ext cx="2613481" cy="2615421"/>
          </a:xfrm>
          <a:custGeom>
            <a:avLst/>
            <a:gdLst>
              <a:gd name="T0" fmla="*/ 101 w 569"/>
              <a:gd name="T1" fmla="*/ 468 h 569"/>
              <a:gd name="T2" fmla="*/ 468 w 569"/>
              <a:gd name="T3" fmla="*/ 468 h 569"/>
              <a:gd name="T4" fmla="*/ 468 w 569"/>
              <a:gd name="T5" fmla="*/ 101 h 569"/>
              <a:gd name="T6" fmla="*/ 101 w 569"/>
              <a:gd name="T7" fmla="*/ 101 h 569"/>
              <a:gd name="T8" fmla="*/ 101 w 569"/>
              <a:gd name="T9" fmla="*/ 46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101" y="468"/>
                </a:moveTo>
                <a:cubicBezTo>
                  <a:pt x="202" y="569"/>
                  <a:pt x="366" y="569"/>
                  <a:pt x="468" y="468"/>
                </a:cubicBezTo>
                <a:cubicBezTo>
                  <a:pt x="569" y="366"/>
                  <a:pt x="569" y="202"/>
                  <a:pt x="468" y="101"/>
                </a:cubicBezTo>
                <a:cubicBezTo>
                  <a:pt x="366" y="0"/>
                  <a:pt x="202" y="0"/>
                  <a:pt x="101" y="101"/>
                </a:cubicBezTo>
                <a:cubicBezTo>
                  <a:pt x="0" y="202"/>
                  <a:pt x="0" y="366"/>
                  <a:pt x="101" y="468"/>
                </a:cubicBezTo>
                <a:close/>
              </a:path>
            </a:pathLst>
          </a:custGeom>
          <a:solidFill>
            <a:srgbClr val="DB882B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8">
            <a:extLst>
              <a:ext uri="{FF2B5EF4-FFF2-40B4-BE49-F238E27FC236}">
                <a16:creationId xmlns:a16="http://schemas.microsoft.com/office/drawing/2014/main" id="{B616D956-C2D6-0FDE-46C3-CE5EB379F47C}"/>
              </a:ext>
            </a:extLst>
          </p:cNvPr>
          <p:cNvSpPr>
            <a:spLocks noChangeAspect="1"/>
          </p:cNvSpPr>
          <p:nvPr/>
        </p:nvSpPr>
        <p:spPr bwMode="auto">
          <a:xfrm>
            <a:off x="2537936" y="2915477"/>
            <a:ext cx="2607667" cy="2617361"/>
          </a:xfrm>
          <a:custGeom>
            <a:avLst/>
            <a:gdLst>
              <a:gd name="T0" fmla="*/ 467 w 568"/>
              <a:gd name="T1" fmla="*/ 102 h 569"/>
              <a:gd name="T2" fmla="*/ 101 w 568"/>
              <a:gd name="T3" fmla="*/ 102 h 569"/>
              <a:gd name="T4" fmla="*/ 101 w 568"/>
              <a:gd name="T5" fmla="*/ 468 h 569"/>
              <a:gd name="T6" fmla="*/ 467 w 568"/>
              <a:gd name="T7" fmla="*/ 468 h 569"/>
              <a:gd name="T8" fmla="*/ 467 w 568"/>
              <a:gd name="T9" fmla="*/ 10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69">
                <a:moveTo>
                  <a:pt x="467" y="102"/>
                </a:moveTo>
                <a:cubicBezTo>
                  <a:pt x="366" y="0"/>
                  <a:pt x="202" y="0"/>
                  <a:pt x="101" y="102"/>
                </a:cubicBezTo>
                <a:cubicBezTo>
                  <a:pt x="0" y="203"/>
                  <a:pt x="0" y="367"/>
                  <a:pt x="101" y="468"/>
                </a:cubicBezTo>
                <a:cubicBezTo>
                  <a:pt x="202" y="569"/>
                  <a:pt x="366" y="569"/>
                  <a:pt x="467" y="468"/>
                </a:cubicBezTo>
                <a:cubicBezTo>
                  <a:pt x="568" y="367"/>
                  <a:pt x="568" y="203"/>
                  <a:pt x="467" y="102"/>
                </a:cubicBezTo>
                <a:close/>
              </a:path>
            </a:pathLst>
          </a:custGeom>
          <a:solidFill>
            <a:srgbClr val="D5386C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8" name="Freeform 19">
            <a:extLst>
              <a:ext uri="{FF2B5EF4-FFF2-40B4-BE49-F238E27FC236}">
                <a16:creationId xmlns:a16="http://schemas.microsoft.com/office/drawing/2014/main" id="{C8EA394B-2E3C-725F-E963-231559AD761B}"/>
              </a:ext>
            </a:extLst>
          </p:cNvPr>
          <p:cNvSpPr>
            <a:spLocks noChangeAspect="1"/>
          </p:cNvSpPr>
          <p:nvPr/>
        </p:nvSpPr>
        <p:spPr bwMode="auto">
          <a:xfrm>
            <a:off x="2870151" y="2672299"/>
            <a:ext cx="1901949" cy="1481230"/>
          </a:xfrm>
          <a:custGeom>
            <a:avLst/>
            <a:gdLst>
              <a:gd name="T0" fmla="*/ 0 w 414"/>
              <a:gd name="T1" fmla="*/ 115 h 322"/>
              <a:gd name="T2" fmla="*/ 207 w 414"/>
              <a:gd name="T3" fmla="*/ 322 h 322"/>
              <a:gd name="T4" fmla="*/ 414 w 414"/>
              <a:gd name="T5" fmla="*/ 115 h 322"/>
              <a:gd name="T6" fmla="*/ 0 w 414"/>
              <a:gd name="T7" fmla="*/ 1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322">
                <a:moveTo>
                  <a:pt x="0" y="115"/>
                </a:moveTo>
                <a:cubicBezTo>
                  <a:pt x="207" y="322"/>
                  <a:pt x="207" y="322"/>
                  <a:pt x="207" y="322"/>
                </a:cubicBezTo>
                <a:cubicBezTo>
                  <a:pt x="414" y="115"/>
                  <a:pt x="414" y="115"/>
                  <a:pt x="414" y="115"/>
                </a:cubicBezTo>
                <a:cubicBezTo>
                  <a:pt x="300" y="0"/>
                  <a:pt x="114" y="0"/>
                  <a:pt x="0" y="115"/>
                </a:cubicBezTo>
                <a:close/>
              </a:path>
            </a:pathLst>
          </a:custGeom>
          <a:solidFill>
            <a:srgbClr val="D5386C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20">
            <a:extLst>
              <a:ext uri="{FF2B5EF4-FFF2-40B4-BE49-F238E27FC236}">
                <a16:creationId xmlns:a16="http://schemas.microsoft.com/office/drawing/2014/main" id="{F8B84103-6AB2-F89B-1D78-FA2B0E5B1BF2}"/>
              </a:ext>
            </a:extLst>
          </p:cNvPr>
          <p:cNvSpPr>
            <a:spLocks noChangeAspect="1"/>
          </p:cNvSpPr>
          <p:nvPr/>
        </p:nvSpPr>
        <p:spPr bwMode="auto">
          <a:xfrm>
            <a:off x="5621622" y="2915477"/>
            <a:ext cx="2611544" cy="2617361"/>
          </a:xfrm>
          <a:custGeom>
            <a:avLst/>
            <a:gdLst>
              <a:gd name="T0" fmla="*/ 468 w 569"/>
              <a:gd name="T1" fmla="*/ 102 h 569"/>
              <a:gd name="T2" fmla="*/ 101 w 569"/>
              <a:gd name="T3" fmla="*/ 102 h 569"/>
              <a:gd name="T4" fmla="*/ 101 w 569"/>
              <a:gd name="T5" fmla="*/ 468 h 569"/>
              <a:gd name="T6" fmla="*/ 468 w 569"/>
              <a:gd name="T7" fmla="*/ 468 h 569"/>
              <a:gd name="T8" fmla="*/ 468 w 569"/>
              <a:gd name="T9" fmla="*/ 10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468" y="102"/>
                </a:moveTo>
                <a:cubicBezTo>
                  <a:pt x="366" y="0"/>
                  <a:pt x="202" y="0"/>
                  <a:pt x="101" y="102"/>
                </a:cubicBezTo>
                <a:cubicBezTo>
                  <a:pt x="0" y="203"/>
                  <a:pt x="0" y="367"/>
                  <a:pt x="101" y="468"/>
                </a:cubicBezTo>
                <a:cubicBezTo>
                  <a:pt x="202" y="569"/>
                  <a:pt x="366" y="569"/>
                  <a:pt x="468" y="468"/>
                </a:cubicBezTo>
                <a:cubicBezTo>
                  <a:pt x="569" y="367"/>
                  <a:pt x="569" y="203"/>
                  <a:pt x="468" y="102"/>
                </a:cubicBezTo>
                <a:close/>
              </a:path>
            </a:pathLst>
          </a:custGeom>
          <a:solidFill>
            <a:srgbClr val="0086BF"/>
          </a:solidFill>
          <a:ln>
            <a:noFill/>
          </a:ln>
          <a:effectLst>
            <a:outerShdw blurRad="101600" sx="104000" sy="104000" algn="ctr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21">
            <a:extLst>
              <a:ext uri="{FF2B5EF4-FFF2-40B4-BE49-F238E27FC236}">
                <a16:creationId xmlns:a16="http://schemas.microsoft.com/office/drawing/2014/main" id="{AE247FF1-36DC-D2A8-5274-BAAAA5B8A597}"/>
              </a:ext>
            </a:extLst>
          </p:cNvPr>
          <p:cNvSpPr>
            <a:spLocks noChangeAspect="1"/>
          </p:cNvSpPr>
          <p:nvPr/>
        </p:nvSpPr>
        <p:spPr bwMode="auto">
          <a:xfrm>
            <a:off x="5935910" y="2815729"/>
            <a:ext cx="1905826" cy="1481232"/>
          </a:xfrm>
          <a:custGeom>
            <a:avLst/>
            <a:gdLst>
              <a:gd name="T0" fmla="*/ 0 w 415"/>
              <a:gd name="T1" fmla="*/ 115 h 322"/>
              <a:gd name="T2" fmla="*/ 208 w 415"/>
              <a:gd name="T3" fmla="*/ 322 h 322"/>
              <a:gd name="T4" fmla="*/ 415 w 415"/>
              <a:gd name="T5" fmla="*/ 115 h 322"/>
              <a:gd name="T6" fmla="*/ 0 w 415"/>
              <a:gd name="T7" fmla="*/ 1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5" h="322">
                <a:moveTo>
                  <a:pt x="0" y="115"/>
                </a:moveTo>
                <a:cubicBezTo>
                  <a:pt x="208" y="322"/>
                  <a:pt x="208" y="322"/>
                  <a:pt x="208" y="322"/>
                </a:cubicBezTo>
                <a:cubicBezTo>
                  <a:pt x="415" y="115"/>
                  <a:pt x="415" y="115"/>
                  <a:pt x="415" y="115"/>
                </a:cubicBezTo>
                <a:cubicBezTo>
                  <a:pt x="300" y="0"/>
                  <a:pt x="115" y="0"/>
                  <a:pt x="0" y="115"/>
                </a:cubicBezTo>
                <a:close/>
              </a:path>
            </a:pathLst>
          </a:custGeom>
          <a:solidFill>
            <a:srgbClr val="0086BF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22">
            <a:extLst>
              <a:ext uri="{FF2B5EF4-FFF2-40B4-BE49-F238E27FC236}">
                <a16:creationId xmlns:a16="http://schemas.microsoft.com/office/drawing/2014/main" id="{26F46991-11FC-68BF-DE20-2E1EA1CD3688}"/>
              </a:ext>
            </a:extLst>
          </p:cNvPr>
          <p:cNvSpPr>
            <a:spLocks noChangeAspect="1"/>
          </p:cNvSpPr>
          <p:nvPr/>
        </p:nvSpPr>
        <p:spPr bwMode="auto">
          <a:xfrm>
            <a:off x="4395084" y="2817667"/>
            <a:ext cx="1900009" cy="1479294"/>
          </a:xfrm>
          <a:custGeom>
            <a:avLst/>
            <a:gdLst>
              <a:gd name="T0" fmla="*/ 414 w 414"/>
              <a:gd name="T1" fmla="*/ 207 h 322"/>
              <a:gd name="T2" fmla="*/ 207 w 414"/>
              <a:gd name="T3" fmla="*/ 0 h 322"/>
              <a:gd name="T4" fmla="*/ 0 w 414"/>
              <a:gd name="T5" fmla="*/ 207 h 322"/>
              <a:gd name="T6" fmla="*/ 414 w 414"/>
              <a:gd name="T7" fmla="*/ 20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322">
                <a:moveTo>
                  <a:pt x="414" y="207"/>
                </a:moveTo>
                <a:cubicBezTo>
                  <a:pt x="207" y="0"/>
                  <a:pt x="207" y="0"/>
                  <a:pt x="207" y="0"/>
                </a:cubicBezTo>
                <a:cubicBezTo>
                  <a:pt x="0" y="207"/>
                  <a:pt x="0" y="207"/>
                  <a:pt x="0" y="207"/>
                </a:cubicBezTo>
                <a:cubicBezTo>
                  <a:pt x="115" y="322"/>
                  <a:pt x="300" y="322"/>
                  <a:pt x="414" y="207"/>
                </a:cubicBezTo>
                <a:close/>
              </a:path>
            </a:pathLst>
          </a:custGeom>
          <a:solidFill>
            <a:srgbClr val="A7C135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23">
            <a:extLst>
              <a:ext uri="{FF2B5EF4-FFF2-40B4-BE49-F238E27FC236}">
                <a16:creationId xmlns:a16="http://schemas.microsoft.com/office/drawing/2014/main" id="{FC8F139C-28B6-71A7-AE40-BFBA9220CF35}"/>
              </a:ext>
            </a:extLst>
          </p:cNvPr>
          <p:cNvSpPr>
            <a:spLocks noChangeAspect="1"/>
          </p:cNvSpPr>
          <p:nvPr/>
        </p:nvSpPr>
        <p:spPr bwMode="auto">
          <a:xfrm>
            <a:off x="7497137" y="2817667"/>
            <a:ext cx="1900009" cy="1479294"/>
          </a:xfrm>
          <a:custGeom>
            <a:avLst/>
            <a:gdLst>
              <a:gd name="T0" fmla="*/ 414 w 414"/>
              <a:gd name="T1" fmla="*/ 207 h 322"/>
              <a:gd name="T2" fmla="*/ 207 w 414"/>
              <a:gd name="T3" fmla="*/ 0 h 322"/>
              <a:gd name="T4" fmla="*/ 0 w 414"/>
              <a:gd name="T5" fmla="*/ 207 h 322"/>
              <a:gd name="T6" fmla="*/ 414 w 414"/>
              <a:gd name="T7" fmla="*/ 20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322">
                <a:moveTo>
                  <a:pt x="414" y="207"/>
                </a:moveTo>
                <a:cubicBezTo>
                  <a:pt x="207" y="0"/>
                  <a:pt x="207" y="0"/>
                  <a:pt x="207" y="0"/>
                </a:cubicBezTo>
                <a:cubicBezTo>
                  <a:pt x="0" y="207"/>
                  <a:pt x="0" y="207"/>
                  <a:pt x="0" y="207"/>
                </a:cubicBezTo>
                <a:cubicBezTo>
                  <a:pt x="114" y="322"/>
                  <a:pt x="300" y="322"/>
                  <a:pt x="414" y="207"/>
                </a:cubicBezTo>
                <a:close/>
              </a:path>
            </a:pathLst>
          </a:custGeom>
          <a:solidFill>
            <a:srgbClr val="D8872B"/>
          </a:solidFill>
          <a:ln>
            <a:noFill/>
          </a:ln>
          <a:effectLst>
            <a:outerShdw blurRad="215900" sx="106000" sy="106000" algn="ctr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文本框 63">
            <a:extLst>
              <a:ext uri="{FF2B5EF4-FFF2-40B4-BE49-F238E27FC236}">
                <a16:creationId xmlns:a16="http://schemas.microsoft.com/office/drawing/2014/main" id="{4B22BA54-71CB-AA82-11AB-AFF7C728C56C}"/>
              </a:ext>
            </a:extLst>
          </p:cNvPr>
          <p:cNvSpPr txBox="1">
            <a:spLocks noChangeAspect="1"/>
          </p:cNvSpPr>
          <p:nvPr/>
        </p:nvSpPr>
        <p:spPr>
          <a:xfrm>
            <a:off x="3494529" y="3005931"/>
            <a:ext cx="717570" cy="672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4" name="文本框 70">
            <a:extLst>
              <a:ext uri="{FF2B5EF4-FFF2-40B4-BE49-F238E27FC236}">
                <a16:creationId xmlns:a16="http://schemas.microsoft.com/office/drawing/2014/main" id="{403DC6F1-131F-C7C0-EC1D-5EC7969BA951}"/>
              </a:ext>
            </a:extLst>
          </p:cNvPr>
          <p:cNvSpPr txBox="1">
            <a:spLocks noChangeAspect="1"/>
          </p:cNvSpPr>
          <p:nvPr/>
        </p:nvSpPr>
        <p:spPr>
          <a:xfrm>
            <a:off x="8119364" y="3149363"/>
            <a:ext cx="717570" cy="672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5" name="文本框 71">
            <a:extLst>
              <a:ext uri="{FF2B5EF4-FFF2-40B4-BE49-F238E27FC236}">
                <a16:creationId xmlns:a16="http://schemas.microsoft.com/office/drawing/2014/main" id="{68683876-9282-69AA-456B-0291368F7FD7}"/>
              </a:ext>
            </a:extLst>
          </p:cNvPr>
          <p:cNvSpPr txBox="1">
            <a:spLocks noChangeAspect="1"/>
          </p:cNvSpPr>
          <p:nvPr/>
        </p:nvSpPr>
        <p:spPr>
          <a:xfrm>
            <a:off x="5024188" y="3149363"/>
            <a:ext cx="717570" cy="672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6" name="文本框 72">
            <a:extLst>
              <a:ext uri="{FF2B5EF4-FFF2-40B4-BE49-F238E27FC236}">
                <a16:creationId xmlns:a16="http://schemas.microsoft.com/office/drawing/2014/main" id="{6A1958CF-C0AF-0E5C-9E43-B5D2B6AF5F31}"/>
              </a:ext>
            </a:extLst>
          </p:cNvPr>
          <p:cNvSpPr txBox="1">
            <a:spLocks noChangeAspect="1"/>
          </p:cNvSpPr>
          <p:nvPr/>
        </p:nvSpPr>
        <p:spPr>
          <a:xfrm>
            <a:off x="6571776" y="3149363"/>
            <a:ext cx="717570" cy="672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7" name="文本框 73">
            <a:extLst>
              <a:ext uri="{FF2B5EF4-FFF2-40B4-BE49-F238E27FC236}">
                <a16:creationId xmlns:a16="http://schemas.microsoft.com/office/drawing/2014/main" id="{A7F62E64-0DF4-EFB5-3BA8-54F6E34BB358}"/>
              </a:ext>
            </a:extLst>
          </p:cNvPr>
          <p:cNvSpPr txBox="1">
            <a:spLocks noChangeAspect="1"/>
          </p:cNvSpPr>
          <p:nvPr/>
        </p:nvSpPr>
        <p:spPr>
          <a:xfrm>
            <a:off x="2822225" y="4394605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金融相關公會、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業者及專家學者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8" name="文本框 75">
            <a:extLst>
              <a:ext uri="{FF2B5EF4-FFF2-40B4-BE49-F238E27FC236}">
                <a16:creationId xmlns:a16="http://schemas.microsoft.com/office/drawing/2014/main" id="{634FD6C5-1F71-C809-CF44-49FB2458B0A6}"/>
              </a:ext>
            </a:extLst>
          </p:cNvPr>
          <p:cNvSpPr txBox="1">
            <a:spLocks noChangeAspect="1"/>
          </p:cNvSpPr>
          <p:nvPr/>
        </p:nvSpPr>
        <p:spPr>
          <a:xfrm>
            <a:off x="6013107" y="439460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2000" b="1" dirty="0">
                <a:solidFill>
                  <a:schemeClr val="bg1"/>
                </a:solidFill>
              </a:rPr>
              <a:t>消費爭議申訴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 algn="ctr"/>
            <a:r>
              <a:rPr lang="zh-TW" altLang="zh-TW" sz="2000" b="1" dirty="0">
                <a:solidFill>
                  <a:schemeClr val="bg1"/>
                </a:solidFill>
              </a:rPr>
              <a:t>與調處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9" name="文本框 76">
            <a:extLst>
              <a:ext uri="{FF2B5EF4-FFF2-40B4-BE49-F238E27FC236}">
                <a16:creationId xmlns:a16="http://schemas.microsoft.com/office/drawing/2014/main" id="{F2E8F290-4D19-7BE2-98B6-6DE48264504F}"/>
              </a:ext>
            </a:extLst>
          </p:cNvPr>
          <p:cNvSpPr txBox="1">
            <a:spLocks noChangeAspect="1"/>
          </p:cNvSpPr>
          <p:nvPr/>
        </p:nvSpPr>
        <p:spPr>
          <a:xfrm>
            <a:off x="4720509" y="211103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2000" b="1" dirty="0">
                <a:solidFill>
                  <a:schemeClr val="bg1"/>
                </a:solidFill>
              </a:rPr>
              <a:t>數位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 algn="ctr"/>
            <a:r>
              <a:rPr lang="zh-TW" altLang="zh-TW" sz="2000" b="1" dirty="0">
                <a:solidFill>
                  <a:schemeClr val="bg1"/>
                </a:solidFill>
              </a:rPr>
              <a:t>金融用戶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0" name="文本框 77">
            <a:extLst>
              <a:ext uri="{FF2B5EF4-FFF2-40B4-BE49-F238E27FC236}">
                <a16:creationId xmlns:a16="http://schemas.microsoft.com/office/drawing/2014/main" id="{2C06D8A7-F450-E31B-00DA-7AA5BA402DF8}"/>
              </a:ext>
            </a:extLst>
          </p:cNvPr>
          <p:cNvSpPr txBox="1">
            <a:spLocks noChangeAspect="1"/>
          </p:cNvSpPr>
          <p:nvPr/>
        </p:nvSpPr>
        <p:spPr>
          <a:xfrm>
            <a:off x="7808153" y="211103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2000" b="1" dirty="0">
                <a:solidFill>
                  <a:schemeClr val="bg1"/>
                </a:solidFill>
              </a:rPr>
              <a:t>非數位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 algn="ctr"/>
            <a:r>
              <a:rPr lang="zh-TW" altLang="zh-TW" sz="2000" b="1" dirty="0">
                <a:solidFill>
                  <a:schemeClr val="bg1"/>
                </a:solidFill>
              </a:rPr>
              <a:t>金融用戶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82" name="文字方塊 181">
            <a:extLst>
              <a:ext uri="{FF2B5EF4-FFF2-40B4-BE49-F238E27FC236}">
                <a16:creationId xmlns:a16="http://schemas.microsoft.com/office/drawing/2014/main" id="{B84B3442-04C4-BCA5-038C-9E5092C9CB70}"/>
              </a:ext>
            </a:extLst>
          </p:cNvPr>
          <p:cNvSpPr txBox="1"/>
          <p:nvPr/>
        </p:nvSpPr>
        <p:spPr>
          <a:xfrm>
            <a:off x="9546071" y="1427008"/>
            <a:ext cx="2628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數位使用行為與能力探索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沒有使用「數位金融服務」的原因、困難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數位金融服務未來發展性看法</a:t>
            </a:r>
            <a:endParaRPr lang="en-US" altLang="zh-TW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受訪者個人資料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文字方塊 182">
            <a:extLst>
              <a:ext uri="{FF2B5EF4-FFF2-40B4-BE49-F238E27FC236}">
                <a16:creationId xmlns:a16="http://schemas.microsoft.com/office/drawing/2014/main" id="{7222868B-F470-E775-517F-CC22E3A20E89}"/>
              </a:ext>
            </a:extLst>
          </p:cNvPr>
          <p:cNvSpPr txBox="1"/>
          <p:nvPr/>
        </p:nvSpPr>
        <p:spPr>
          <a:xfrm>
            <a:off x="1062661" y="1289304"/>
            <a:ext cx="25638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「數位金融服務」使用經驗、頻率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使用面臨困難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數位金融服務未來發展性看法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受訪者個人資料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4" name="文字方塊 183">
            <a:extLst>
              <a:ext uri="{FF2B5EF4-FFF2-40B4-BE49-F238E27FC236}">
                <a16:creationId xmlns:a16="http://schemas.microsoft.com/office/drawing/2014/main" id="{6E7FAAA3-6D1F-2B11-6459-7761D7D731D7}"/>
              </a:ext>
            </a:extLst>
          </p:cNvPr>
          <p:cNvSpPr txBox="1"/>
          <p:nvPr/>
        </p:nvSpPr>
        <p:spPr>
          <a:xfrm>
            <a:off x="463761" y="4749412"/>
            <a:ext cx="30307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我國與鄰近國家產業</a:t>
            </a:r>
            <a:b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現況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數位技術應用與創新業者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消費者行為與信任建構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未來展望與趨勢預測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政策與法規環境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5" name="文字方塊 184">
            <a:extLst>
              <a:ext uri="{FF2B5EF4-FFF2-40B4-BE49-F238E27FC236}">
                <a16:creationId xmlns:a16="http://schemas.microsoft.com/office/drawing/2014/main" id="{6DBDD5F2-501D-A6E7-3AA3-3EF164C42928}"/>
              </a:ext>
            </a:extLst>
          </p:cNvPr>
          <p:cNvSpPr txBox="1"/>
          <p:nvPr/>
        </p:nvSpPr>
        <p:spPr>
          <a:xfrm>
            <a:off x="8095580" y="4533397"/>
            <a:ext cx="3176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基本介紹與機構角色定位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數位金融服務下的爭議處理現況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現行法規與制度面檢視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與其他單位協作與制度整合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政策建議與未來展望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95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3D7A5-5E2F-FCF9-CB4F-83A7E8A3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F32CAC-C8BC-5D47-B88F-A658484CE999}"/>
              </a:ext>
            </a:extLst>
          </p:cNvPr>
          <p:cNvSpPr/>
          <p:nvPr/>
        </p:nvSpPr>
        <p:spPr>
          <a:xfrm>
            <a:off x="1727200" y="2333851"/>
            <a:ext cx="10464800" cy="1500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量化調查與質化研究整合分析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2268C1-C237-CA30-9CC5-362CB826D643}"/>
              </a:ext>
            </a:extLst>
          </p:cNvPr>
          <p:cNvSpPr/>
          <p:nvPr/>
        </p:nvSpPr>
        <p:spPr>
          <a:xfrm>
            <a:off x="0" y="2333851"/>
            <a:ext cx="1591519" cy="15001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3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F743178-3F5E-E699-6470-97FC482A1A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083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34" y="1984365"/>
            <a:ext cx="9468000" cy="443812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13</a:t>
            </a:fld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241566" y="637436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說明：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歲以上最近三個月有使用數位金融服務</a:t>
            </a:r>
            <a:r>
              <a:rPr lang="zh-TW" altLang="en-US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經驗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的民眾，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2,128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人。</a:t>
            </a:r>
            <a:endParaRPr lang="en-US" altLang="zh-TW" sz="1000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數值為各年齡層內有使用數位金融服務者的百分比，因此加總不等於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100.0%</a:t>
            </a:r>
            <a:r>
              <a:rPr lang="zh-TW" altLang="en-US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536804" y="1298106"/>
            <a:ext cx="92920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TW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18~24</a:t>
            </a:r>
            <a:r>
              <a:rPr lang="zh-TW" altLang="zh-TW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zh-TW" altLang="en-US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25~29</a:t>
            </a:r>
            <a:r>
              <a:rPr lang="zh-TW" altLang="en-US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者有使用網路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行動銀行、行動支付比例較高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30~39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歲、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40~49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歲、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50~59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歲者有使用證券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期貨、網路投保比例相對較高。</a:t>
            </a:r>
          </a:p>
        </p:txBody>
      </p:sp>
      <p:sp>
        <p:nvSpPr>
          <p:cNvPr id="9" name="矩形 8"/>
          <p:cNvSpPr/>
          <p:nvPr/>
        </p:nvSpPr>
        <p:spPr>
          <a:xfrm>
            <a:off x="2835834" y="2329196"/>
            <a:ext cx="6311900" cy="9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33025" y="3395996"/>
            <a:ext cx="3168000" cy="19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089C8B7C-C56A-6807-AA93-165E822C6BB3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使用數位金融服務具高滿意度</a:t>
            </a:r>
          </a:p>
        </p:txBody>
      </p:sp>
    </p:spTree>
    <p:extLst>
      <p:ext uri="{BB962C8B-B14F-4D97-AF65-F5344CB8AC3E}">
        <p14:creationId xmlns:p14="http://schemas.microsoft.com/office/powerpoint/2010/main" val="9409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1F9497BB-4D5A-C013-2B9D-D40D71ABCB7F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使用數位金融服務具高滿意度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7454F5-6EE2-36D8-4FC8-D1996D7F1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49" y="3588121"/>
            <a:ext cx="6300000" cy="318336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09B3BB7-1512-0CC7-212E-0BA01C94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695"/>
            <a:ext cx="6300000" cy="31806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D4F46E1-3C83-5BD3-7ED8-8C4352BD92D8}"/>
              </a:ext>
            </a:extLst>
          </p:cNvPr>
          <p:cNvSpPr txBox="1"/>
          <p:nvPr/>
        </p:nvSpPr>
        <p:spPr>
          <a:xfrm>
            <a:off x="208075" y="4561739"/>
            <a:ext cx="540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各服務項目</a:t>
            </a:r>
            <a:r>
              <a:rPr lang="zh-TW" altLang="en-US" sz="2000" b="1" spc="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使用滿意度都在九成以上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7787F83-D362-6546-F971-2C6E8F6CC5FF}"/>
              </a:ext>
            </a:extLst>
          </p:cNvPr>
          <p:cNvSpPr txBox="1"/>
          <p:nvPr/>
        </p:nvSpPr>
        <p:spPr>
          <a:xfrm>
            <a:off x="1127651" y="5972805"/>
            <a:ext cx="40446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347980" indent="-347980">
              <a:defRPr sz="1000" ker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原始題目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</a:t>
            </a:r>
            <a:r>
              <a:rPr lang="zh-TW" altLang="zh-TW" dirty="0"/>
              <a:t>：請問您最近三個月內使用</a:t>
            </a:r>
            <a:r>
              <a:rPr lang="en-US" altLang="zh-TW" dirty="0"/>
              <a:t>OOOO</a:t>
            </a:r>
            <a:r>
              <a:rPr lang="zh-TW" altLang="zh-TW" dirty="0"/>
              <a:t>的頻率是如何？</a:t>
            </a:r>
            <a:endParaRPr lang="en-US" altLang="zh-TW" dirty="0"/>
          </a:p>
          <a:p>
            <a:r>
              <a:rPr lang="en-US" altLang="zh-TW" dirty="0"/>
              <a:t>4</a:t>
            </a:r>
            <a:r>
              <a:rPr lang="zh-TW" altLang="zh-TW" dirty="0"/>
              <a:t>：請問您對</a:t>
            </a:r>
            <a:r>
              <a:rPr lang="en-US" altLang="zh-TW" dirty="0"/>
              <a:t>OOOO</a:t>
            </a:r>
            <a:r>
              <a:rPr lang="zh-TW" altLang="zh-TW" dirty="0"/>
              <a:t>整體使用覺得滿不滿意？【訪員請追問強弱度】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97EB5D-2714-8A87-C97D-6422526165F8}"/>
              </a:ext>
            </a:extLst>
          </p:cNvPr>
          <p:cNvSpPr txBox="1"/>
          <p:nvPr/>
        </p:nvSpPr>
        <p:spPr>
          <a:xfrm>
            <a:off x="6395250" y="1288116"/>
            <a:ext cx="5400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使用頻率差異與服務內容有關，日常生活隨時可能用到小額支付、行動支付，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34.4%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的使用者每天至少使用一次或以上。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「網路投保及線上申辦保險服務」使用頻率相對較低。</a:t>
            </a:r>
          </a:p>
        </p:txBody>
      </p:sp>
    </p:spTree>
    <p:extLst>
      <p:ext uri="{BB962C8B-B14F-4D97-AF65-F5344CB8AC3E}">
        <p14:creationId xmlns:p14="http://schemas.microsoft.com/office/powerpoint/2010/main" val="171060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15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14712" y="1599217"/>
            <a:ext cx="26204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各項目都有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1~2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項消費者高度偏好的</a:t>
            </a:r>
            <a:r>
              <a:rPr lang="zh-TW" altLang="en-US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殺手級服務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內容。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消費者在許多服務內容較少使用，甚至不清楚服務細節，使得數位金融服務應用範圍</a:t>
            </a:r>
            <a:r>
              <a:rPr lang="zh-TW" altLang="en-US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無法繼續擴大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9581892" y="2167116"/>
            <a:ext cx="22893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服務內容位在「</a:t>
            </a:r>
            <a:r>
              <a:rPr lang="zh-TW" altLang="zh-TW" sz="1600" b="1" spc="30" dirty="0">
                <a:latin typeface="+mj-ea"/>
                <a:ea typeface="+mj-ea"/>
                <a:cs typeface="Times New Roman" panose="02020603050405020304" pitchFamily="18" charset="0"/>
              </a:rPr>
              <a:t>競爭優勢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」區</a:t>
            </a: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6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服務內容位在「</a:t>
            </a:r>
            <a:r>
              <a:rPr lang="zh-TW" altLang="en-US" sz="1600" b="1" spc="30" dirty="0">
                <a:latin typeface="+mj-ea"/>
                <a:ea typeface="+mj-ea"/>
                <a:cs typeface="Times New Roman" panose="02020603050405020304" pitchFamily="18" charset="0"/>
              </a:rPr>
              <a:t>服務滿意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」區</a:t>
            </a: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6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1600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服務內容在「</a:t>
            </a:r>
            <a:r>
              <a:rPr lang="zh-TW" altLang="zh-TW" sz="1600" b="1" spc="30" dirty="0">
                <a:latin typeface="+mj-ea"/>
                <a:ea typeface="+mj-ea"/>
                <a:cs typeface="Times New Roman" panose="02020603050405020304" pitchFamily="18" charset="0"/>
              </a:rPr>
              <a:t>次要改善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」區</a:t>
            </a: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6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沒有服務內容位在「急待改善」區。</a:t>
            </a:r>
            <a:endParaRPr lang="zh-TW" altLang="en-US" sz="16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DE12B262-F1CF-BD9D-2375-2643A95E2876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數位金融服務內容有明確競爭優勢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4D2955-696B-C6BC-7CE7-DEE73A66FB35}"/>
              </a:ext>
            </a:extLst>
          </p:cNvPr>
          <p:cNvSpPr/>
          <p:nvPr/>
        </p:nvSpPr>
        <p:spPr>
          <a:xfrm>
            <a:off x="9581892" y="5379701"/>
            <a:ext cx="2479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四象限分析</a:t>
            </a:r>
            <a:r>
              <a:rPr lang="zh-TW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「最常使用的服務目」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使用率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及「最滿意服務內容」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滿意度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zh-TW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組合四象限，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以平均數為分界點</a:t>
            </a:r>
            <a:r>
              <a:rPr lang="zh-TW" alt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。</a:t>
            </a:r>
            <a:endParaRPr lang="en-US" altLang="zh-TW" sz="1000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將四大項目使用率前三項服務內容納入分析，共計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12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項服務內容。</a:t>
            </a:r>
            <a:endParaRPr lang="zh-TW" altLang="en-US" sz="1000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AEE989D-0080-4618-DED8-2E7A3F6C165D}"/>
              </a:ext>
            </a:extLst>
          </p:cNvPr>
          <p:cNvGrpSpPr>
            <a:grpSpLocks noChangeAspect="1"/>
          </p:cNvGrpSpPr>
          <p:nvPr/>
        </p:nvGrpSpPr>
        <p:grpSpPr>
          <a:xfrm>
            <a:off x="3270508" y="1150318"/>
            <a:ext cx="5976000" cy="5444907"/>
            <a:chOff x="0" y="0"/>
            <a:chExt cx="4679950" cy="4264025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26420E6-41A3-84FE-3F70-A8B941EC9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79950" cy="4264025"/>
            </a:xfrm>
            <a:prstGeom prst="rect">
              <a:avLst/>
            </a:prstGeom>
            <a:noFill/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8E48F50-C75D-CE81-2757-F715C64774AE}"/>
                </a:ext>
              </a:extLst>
            </p:cNvPr>
            <p:cNvSpPr/>
            <p:nvPr/>
          </p:nvSpPr>
          <p:spPr>
            <a:xfrm>
              <a:off x="781050" y="47131"/>
              <a:ext cx="628650" cy="21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None/>
              </a:pPr>
              <a:r>
                <a:rPr lang="zh-TW" sz="1100" b="1" kern="100" dirty="0">
                  <a:solidFill>
                    <a:srgbClr val="000000"/>
                  </a:solidFill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服務滿意</a:t>
              </a:r>
              <a:endParaRPr lang="zh-TW" sz="20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68" y="3302679"/>
            <a:ext cx="8460000" cy="318774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929" y="1408094"/>
            <a:ext cx="5220000" cy="3129407"/>
          </a:xfrm>
          <a:prstGeom prst="rect">
            <a:avLst/>
          </a:prstGeom>
          <a:noFill/>
        </p:spPr>
      </p:pic>
      <p:cxnSp>
        <p:nvCxnSpPr>
          <p:cNvPr id="6" name="直線接點 5"/>
          <p:cNvCxnSpPr/>
          <p:nvPr/>
        </p:nvCxnSpPr>
        <p:spPr>
          <a:xfrm flipV="1">
            <a:off x="4066118" y="5311936"/>
            <a:ext cx="842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690575" y="3295454"/>
            <a:ext cx="864000" cy="30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2300" y="1288516"/>
            <a:ext cx="7309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86.0%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絕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大多數使用者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表示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滿意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僅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12.1%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不滿意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」。顯示整體服務滿意度看法上獲得民眾的高度認同。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以個人月收入</a:t>
            </a:r>
            <a:r>
              <a:rPr lang="en-US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30,001-50,000</a:t>
            </a:r>
            <a:r>
              <a:rPr lang="zh-TW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的民眾有信心的比例最高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而個人月收入</a:t>
            </a:r>
            <a:r>
              <a:rPr lang="en-US" altLang="zh-TW" sz="2000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20,001-30,000</a:t>
            </a:r>
            <a:r>
              <a:rPr lang="zh-TW" altLang="zh-TW" sz="2000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者較低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32100" y="646891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000" kern="100" dirty="0">
                <a:ea typeface="標楷體" panose="03000509000000000000" pitchFamily="65" charset="-120"/>
              </a:rPr>
              <a:t>說明：</a:t>
            </a:r>
            <a:r>
              <a:rPr lang="en-US" altLang="zh-TW" sz="1000" kern="100" dirty="0">
                <a:ea typeface="標楷體" panose="03000509000000000000" pitchFamily="65" charset="-120"/>
              </a:rPr>
              <a:t>18</a:t>
            </a:r>
            <a:r>
              <a:rPr lang="zh-TW" altLang="zh-TW" sz="1000" kern="100" dirty="0">
                <a:ea typeface="標楷體" panose="03000509000000000000" pitchFamily="65" charset="-120"/>
              </a:rPr>
              <a:t>歲以上最近三個月內有使用數位金融服務的民眾，</a:t>
            </a:r>
            <a:r>
              <a:rPr lang="en-US" altLang="zh-TW" sz="1000" kern="100" dirty="0">
                <a:ea typeface="標楷體" panose="03000509000000000000" pitchFamily="65" charset="-120"/>
              </a:rPr>
              <a:t>2,128</a:t>
            </a:r>
            <a:r>
              <a:rPr lang="zh-TW" altLang="zh-TW" sz="1000" kern="100" dirty="0">
                <a:ea typeface="標楷體" panose="03000509000000000000" pitchFamily="65" charset="-120"/>
              </a:rPr>
              <a:t>人。</a:t>
            </a:r>
            <a:endParaRPr lang="zh-TW" altLang="en-US" sz="1000" kern="100" dirty="0">
              <a:ea typeface="標楷體" panose="03000509000000000000" pitchFamily="65" charset="-120"/>
            </a:endParaRPr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619A00C0-3A90-E165-06E9-29834DD9BACE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消費者整體滿意度達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86.0%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13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700" y="1400292"/>
            <a:ext cx="5220000" cy="312190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32100" y="646891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000" kern="100" dirty="0">
                <a:ea typeface="標楷體" panose="03000509000000000000" pitchFamily="65" charset="-120"/>
              </a:rPr>
              <a:t>說明：</a:t>
            </a:r>
            <a:r>
              <a:rPr lang="en-US" altLang="zh-TW" sz="1000" kern="100" dirty="0">
                <a:ea typeface="標楷體" panose="03000509000000000000" pitchFamily="65" charset="-120"/>
              </a:rPr>
              <a:t>18</a:t>
            </a:r>
            <a:r>
              <a:rPr lang="zh-TW" altLang="zh-TW" sz="1000" kern="100" dirty="0">
                <a:ea typeface="標楷體" panose="03000509000000000000" pitchFamily="65" charset="-120"/>
              </a:rPr>
              <a:t>歲以上最近三個月內有使用數位金融服務的民眾，</a:t>
            </a:r>
            <a:r>
              <a:rPr lang="en-US" altLang="zh-TW" sz="1000" kern="100" dirty="0">
                <a:ea typeface="標楷體" panose="03000509000000000000" pitchFamily="65" charset="-120"/>
              </a:rPr>
              <a:t>2,128</a:t>
            </a:r>
            <a:r>
              <a:rPr lang="zh-TW" altLang="zh-TW" sz="1000" kern="100" dirty="0">
                <a:ea typeface="標楷體" panose="03000509000000000000" pitchFamily="65" charset="-120"/>
              </a:rPr>
              <a:t>人。</a:t>
            </a:r>
            <a:endParaRPr lang="zh-TW" altLang="en-US" sz="1000" kern="100" dirty="0"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318" y="3314590"/>
            <a:ext cx="8460000" cy="3187746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flipV="1">
            <a:off x="4066118" y="5070939"/>
            <a:ext cx="842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412300" y="1288516"/>
            <a:ext cx="7309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76.7%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大多數使用者「有信心」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僅有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21.9%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「沒有信心」。顯示使用「交易安全」信心看法獲得民眾較高認同。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男性</a:t>
            </a:r>
            <a:r>
              <a:rPr lang="zh-TW" altLang="en-US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18~24</a:t>
            </a:r>
            <a:r>
              <a:rPr lang="zh-TW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zh-TW" altLang="en-US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大學、研究所及以上</a:t>
            </a:r>
            <a:r>
              <a:rPr lang="zh-TW" altLang="en-US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個人月收入</a:t>
            </a:r>
            <a:r>
              <a:rPr lang="en-US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50,001</a:t>
            </a:r>
            <a:r>
              <a:rPr lang="zh-TW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元以上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的民眾有信心的比例最高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865022" y="3260572"/>
            <a:ext cx="1260000" cy="30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54440" y="3295454"/>
            <a:ext cx="864000" cy="30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E0D30690-16A6-9449-A18D-EFF8D41C8512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消費者對交易安全信心有待提升</a:t>
            </a:r>
          </a:p>
        </p:txBody>
      </p:sp>
    </p:spTree>
    <p:extLst>
      <p:ext uri="{BB962C8B-B14F-4D97-AF65-F5344CB8AC3E}">
        <p14:creationId xmlns:p14="http://schemas.microsoft.com/office/powerpoint/2010/main" val="37782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59" y="2124338"/>
            <a:ext cx="11340000" cy="427737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18</a:t>
            </a:fld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 flipV="1">
            <a:off x="757190" y="3895915"/>
            <a:ext cx="10476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48002" y="1110816"/>
            <a:ext cx="11328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歲以上民眾</a:t>
            </a:r>
            <a:r>
              <a:rPr lang="en-US" altLang="zh-TW" sz="28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59.2%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過去三個月內有使用數位金融服務經驗，推算約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1,186</a:t>
            </a:r>
            <a:r>
              <a:rPr lang="zh-TW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8,744</a:t>
            </a:r>
            <a:r>
              <a:rPr lang="zh-TW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2000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女性、</a:t>
            </a:r>
            <a:r>
              <a:rPr lang="zh-TW" altLang="zh-TW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年齡層越小</a:t>
            </a:r>
            <a:r>
              <a:rPr lang="zh-TW" altLang="en-US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、教育程度越高</a:t>
            </a:r>
            <a:r>
              <a:rPr lang="zh-TW" altLang="en-US" sz="2000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、居住北部地區</a:t>
            </a:r>
            <a:r>
              <a:rPr lang="zh-TW" altLang="en-US" sz="2000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、個人月收入越高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者，有使用比例越高。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546083" y="6422490"/>
            <a:ext cx="90322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說明：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歲以上民眾，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3,596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人。</a:t>
            </a:r>
            <a:r>
              <a:rPr lang="zh-TW" altLang="en-US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原始題目「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Z1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：請問您最近三個月內有沒有使用過以下的數位金融服務？（可複選，逐一提示選項）</a:t>
            </a:r>
            <a:endParaRPr lang="zh-TW" altLang="en-US" sz="1000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5003250" y="2755202"/>
            <a:ext cx="2374900" cy="1701800"/>
          </a:xfrm>
          <a:prstGeom prst="straightConnector1">
            <a:avLst/>
          </a:prstGeom>
          <a:ln w="25400">
            <a:solidFill>
              <a:srgbClr val="FFFF66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cxnSpLocks/>
          </p:cNvCxnSpPr>
          <p:nvPr/>
        </p:nvCxnSpPr>
        <p:spPr>
          <a:xfrm flipH="1" flipV="1">
            <a:off x="2286000" y="2561177"/>
            <a:ext cx="2302625" cy="2123293"/>
          </a:xfrm>
          <a:prstGeom prst="straightConnector1">
            <a:avLst/>
          </a:prstGeom>
          <a:ln w="25400">
            <a:solidFill>
              <a:srgbClr val="FFFF66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9548949" y="3045015"/>
            <a:ext cx="1397758" cy="1218008"/>
          </a:xfrm>
          <a:prstGeom prst="straightConnector1">
            <a:avLst/>
          </a:prstGeom>
          <a:ln w="25400">
            <a:solidFill>
              <a:srgbClr val="FFFF66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3">
            <a:extLst>
              <a:ext uri="{FF2B5EF4-FFF2-40B4-BE49-F238E27FC236}">
                <a16:creationId xmlns:a16="http://schemas.microsoft.com/office/drawing/2014/main" id="{A4A69D67-B212-69D4-DA4A-B8B52E6D2B4C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誰在門外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??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1333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2" y="992752"/>
            <a:ext cx="9504000" cy="5453769"/>
          </a:xfrm>
          <a:prstGeom prst="rect">
            <a:avLst/>
          </a:prstGeom>
          <a:noFill/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19</a:t>
            </a:fld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273300" y="645549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說明：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歲以上最近三個月完全沒有使用數位金融服務的民眾，</a:t>
            </a:r>
            <a:r>
              <a:rPr lang="en-US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1,330</a:t>
            </a:r>
            <a:r>
              <a:rPr lang="zh-TW" altLang="zh-TW" sz="1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人。</a:t>
            </a:r>
            <a:endParaRPr lang="zh-TW" altLang="en-US" sz="1000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67713" y="2456661"/>
            <a:ext cx="470433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未使用原因以「</a:t>
            </a:r>
            <a:r>
              <a:rPr lang="zh-TW" altLang="zh-TW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沒有使用需求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如沒有需要、用不到、年紀大用不到等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不知道如何開始</a:t>
            </a:r>
            <a:r>
              <a:rPr lang="en-US" altLang="zh-TW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不會使用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如不會用、不識字不會用等</a:t>
            </a:r>
            <a:r>
              <a:rPr lang="en-US" altLang="zh-TW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本身能力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習慣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0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擔心交易安全</a:t>
            </a:r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」是未使用者的最大阻礙要素。</a:t>
            </a:r>
            <a:endParaRPr lang="en-US" altLang="zh-TW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0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環境因素</a:t>
            </a:r>
            <a:r>
              <a:rPr lang="en-US" altLang="zh-TW" sz="2000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zh-TW" altLang="en-US" sz="20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C204FD1E-1C85-F1FA-311D-26518A401EEE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未使用數位金融服務原因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624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EC3660-C46B-4E81-9B95-2E7D8DC112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2234" y="189289"/>
            <a:ext cx="10219765" cy="857250"/>
          </a:xfrm>
          <a:noFill/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調查目的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CB3BCB-566F-630B-A1A6-C9C886D9C6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2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9100" y="1280685"/>
            <a:ext cx="3302000" cy="480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深入瞭解消費者</a:t>
            </a:r>
            <a:r>
              <a:rPr lang="en-US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自然人</a:t>
            </a:r>
            <a:r>
              <a:rPr lang="en-US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對金融機構</a:t>
            </a:r>
            <a:r>
              <a:rPr lang="en-US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/</a:t>
            </a:r>
            <a:r>
              <a:rPr lang="zh-TW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金融科技相關業者所提供之金融服務體驗及相關建議</a:t>
            </a:r>
            <a:r>
              <a:rPr lang="en-US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例如連結是否有斷點、個資是否遭侵害、數位金融服務需求等</a:t>
            </a:r>
            <a:r>
              <a:rPr lang="en-US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  <a:p>
            <a:pPr indent="5334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藉由公開研究報告，敦促金融服務提供者精進各項服務措施，提升金融包容性及數位金融普及率</a:t>
            </a:r>
            <a:r>
              <a:rPr lang="zh-TW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48" y="1172023"/>
            <a:ext cx="8136000" cy="49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3ADA-0BB4-AFA8-A167-F7FD9B1D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151CEE3-B6C6-AAA5-E01D-F540768654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20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CFF7E8F-CA19-375C-842A-1A1F6F8C402E}"/>
              </a:ext>
            </a:extLst>
          </p:cNvPr>
          <p:cNvSpPr txBox="1"/>
          <p:nvPr/>
        </p:nvSpPr>
        <p:spPr>
          <a:xfrm>
            <a:off x="746233" y="1264453"/>
            <a:ext cx="10211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雖然數位金融已成主流，但受限於認知、操作、資安與法規等因素，部分族群仍面臨進入障礙，且不同情境下的使用需求與習慣各異。</a:t>
            </a:r>
            <a:endParaRPr lang="en-US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消費者普遍期待服務能更簡單、安全、包容，並善用創新科技以強化互動與便利性。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A464057-2E8B-8CF8-C5BC-09CA98F62020}"/>
              </a:ext>
            </a:extLst>
          </p:cNvPr>
          <p:cNvGrpSpPr/>
          <p:nvPr/>
        </p:nvGrpSpPr>
        <p:grpSpPr>
          <a:xfrm>
            <a:off x="599087" y="2543652"/>
            <a:ext cx="3524677" cy="3614071"/>
            <a:chOff x="599087" y="2385992"/>
            <a:chExt cx="3524677" cy="3614071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5D8157CB-20F8-6423-1D75-2706FE4CABB7}"/>
                </a:ext>
              </a:extLst>
            </p:cNvPr>
            <p:cNvSpPr/>
            <p:nvPr/>
          </p:nvSpPr>
          <p:spPr>
            <a:xfrm>
              <a:off x="599088" y="2385992"/>
              <a:ext cx="2995449" cy="970478"/>
            </a:xfrm>
            <a:prstGeom prst="roundRect">
              <a:avLst/>
            </a:prstGeom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zh-TW" sz="2800" b="1" dirty="0">
                  <a:solidFill>
                    <a:srgbClr val="009900"/>
                  </a:solidFill>
                </a:rPr>
                <a:t>進入障礙：</a:t>
              </a:r>
              <a:endParaRPr lang="en-US" altLang="zh-TW" sz="2800" b="1" dirty="0">
                <a:solidFill>
                  <a:srgbClr val="009900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zh-TW" altLang="zh-TW" b="1" dirty="0">
                  <a:solidFill>
                    <a:srgbClr val="009900"/>
                  </a:solidFill>
                </a:rPr>
                <a:t>誰在門外？為什麼進不來？</a:t>
              </a:r>
              <a:endParaRPr lang="zh-TW" altLang="en-US" sz="2000" b="1" dirty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7A6514BB-00C0-9CE8-846A-51AD7ED7F385}"/>
                </a:ext>
              </a:extLst>
            </p:cNvPr>
            <p:cNvSpPr/>
            <p:nvPr/>
          </p:nvSpPr>
          <p:spPr>
            <a:xfrm>
              <a:off x="599087" y="3469889"/>
              <a:ext cx="3524677" cy="800219"/>
            </a:xfrm>
            <a:prstGeom prst="roundRect">
              <a:avLst/>
            </a:prstGeom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TW" b="1" dirty="0"/>
                <a:t>60</a:t>
              </a:r>
              <a:r>
                <a:rPr lang="zh-TW" altLang="en-US" b="1" dirty="0"/>
                <a:t>歲</a:t>
              </a:r>
              <a:r>
                <a:rPr lang="en-US" altLang="zh-TW" b="1" dirty="0"/>
                <a:t>(35.5%)/70</a:t>
              </a:r>
              <a:r>
                <a:rPr lang="zh-TW" altLang="en-US" b="1" dirty="0"/>
                <a:t>歲以上</a:t>
              </a:r>
              <a:r>
                <a:rPr lang="en-US" altLang="zh-TW" b="1" dirty="0"/>
                <a:t>(13.1%)</a:t>
              </a:r>
            </a:p>
            <a:p>
              <a:pPr>
                <a:spcBef>
                  <a:spcPts val="600"/>
                </a:spcBef>
              </a:pPr>
              <a:r>
                <a:rPr lang="zh-TW" altLang="en-US" b="1" dirty="0"/>
                <a:t>國初中</a:t>
              </a:r>
              <a:r>
                <a:rPr lang="en-US" altLang="zh-TW" b="1" dirty="0"/>
                <a:t>(17.3%)</a:t>
              </a:r>
              <a:r>
                <a:rPr lang="zh-TW" altLang="en-US" b="1" dirty="0"/>
                <a:t>使用比例偏低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2F7EC34-89B8-3D10-773E-5D4EAFC846FB}"/>
                </a:ext>
              </a:extLst>
            </p:cNvPr>
            <p:cNvSpPr txBox="1"/>
            <p:nvPr/>
          </p:nvSpPr>
          <p:spPr>
            <a:xfrm>
              <a:off x="599088" y="4455025"/>
              <a:ext cx="3386700" cy="1545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3038" lvl="0" indent="-173038" algn="just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數位弱勢族群</a:t>
              </a:r>
              <a:r>
                <a:rPr lang="en-US" altLang="zh-TW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zh-TW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高齡、</a:t>
              </a:r>
              <a:r>
                <a:rPr lang="zh-TW" altLang="en-US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身</a:t>
              </a:r>
              <a:r>
                <a:rPr lang="zh-TW" altLang="zh-TW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障者</a:t>
              </a:r>
              <a:r>
                <a:rPr lang="en-US" altLang="zh-TW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zh-TW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對介面複雜性存疑</a:t>
              </a:r>
              <a:endParaRPr lang="en-US" altLang="zh-TW" sz="1800" b="1" kern="100" dirty="0">
                <a:solidFill>
                  <a:srgbClr val="FF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73038" lvl="0" indent="-173038" algn="just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sz="1800" b="1" kern="100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信任缺口是最大心魔</a:t>
              </a:r>
              <a:endParaRPr lang="en-US" altLang="zh-TW" sz="1800" b="1" kern="100" dirty="0">
                <a:solidFill>
                  <a:srgbClr val="FF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73038" lvl="0" indent="-173038" algn="just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sz="1800" b="1" dirty="0">
                  <a:solidFill>
                    <a:srgbClr val="FF99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知識落差造成焦慮感</a:t>
              </a:r>
              <a:endParaRPr lang="zh-TW" altLang="en-US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543A4B7A-ACC9-9509-E2E5-E0E038C4004F}"/>
              </a:ext>
            </a:extLst>
          </p:cNvPr>
          <p:cNvGrpSpPr/>
          <p:nvPr/>
        </p:nvGrpSpPr>
        <p:grpSpPr>
          <a:xfrm>
            <a:off x="4546247" y="2543652"/>
            <a:ext cx="3245064" cy="3614071"/>
            <a:chOff x="4341292" y="2385992"/>
            <a:chExt cx="3245064" cy="3614071"/>
          </a:xfrm>
        </p:grpSpPr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263B006B-880F-E67F-F611-A28B95998951}"/>
                </a:ext>
              </a:extLst>
            </p:cNvPr>
            <p:cNvSpPr/>
            <p:nvPr/>
          </p:nvSpPr>
          <p:spPr>
            <a:xfrm>
              <a:off x="4341292" y="2385992"/>
              <a:ext cx="2995449" cy="970478"/>
            </a:xfrm>
            <a:prstGeom prst="roundRect">
              <a:avLst/>
            </a:prstGeom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zh-TW" sz="2800" b="1" dirty="0">
                  <a:solidFill>
                    <a:srgbClr val="009900"/>
                  </a:solidFill>
                </a:rPr>
                <a:t>使用情境：</a:t>
              </a:r>
              <a:endParaRPr lang="en-US" altLang="zh-TW" sz="2800" b="1" dirty="0">
                <a:solidFill>
                  <a:srgbClr val="009900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zh-TW" altLang="zh-TW" b="1" dirty="0">
                  <a:solidFill>
                    <a:srgbClr val="009900"/>
                  </a:solidFill>
                </a:rPr>
                <a:t>在哪裡用？怎麼用？</a:t>
              </a:r>
              <a:endParaRPr lang="zh-TW" altLang="en-US" sz="2000" b="1" dirty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DA515DC8-38B7-46D9-4B7E-EE1CC8689428}"/>
                </a:ext>
              </a:extLst>
            </p:cNvPr>
            <p:cNvSpPr/>
            <p:nvPr/>
          </p:nvSpPr>
          <p:spPr>
            <a:xfrm>
              <a:off x="4341292" y="3485445"/>
              <a:ext cx="3168344" cy="408623"/>
            </a:xfrm>
            <a:prstGeom prst="roundRect">
              <a:avLst/>
            </a:prstGeom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b="1" dirty="0"/>
                <a:t>使用的服務內容集中、單一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DE2CDE0-5D08-40A4-9D1B-6C1D23817DF5}"/>
                </a:ext>
              </a:extLst>
            </p:cNvPr>
            <p:cNvSpPr txBox="1"/>
            <p:nvPr/>
          </p:nvSpPr>
          <p:spPr>
            <a:xfrm>
              <a:off x="4341292" y="4455025"/>
              <a:ext cx="3245064" cy="1545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3038" lvl="0" indent="-173038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高度生活化場景應用</a:t>
              </a:r>
              <a:endPara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73038" lvl="0" indent="-173038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功能導向型使用</a:t>
              </a:r>
              <a:endPara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73038" lvl="0" indent="-173038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多元業者選擇中仍有落差</a:t>
              </a:r>
              <a:br>
                <a:rPr lang="en-US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endParaRPr lang="zh-TW" altLang="en-US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8FA0FF7-A71C-475D-2E9B-487694EC6951}"/>
              </a:ext>
            </a:extLst>
          </p:cNvPr>
          <p:cNvGrpSpPr/>
          <p:nvPr/>
        </p:nvGrpSpPr>
        <p:grpSpPr>
          <a:xfrm>
            <a:off x="8424569" y="2543651"/>
            <a:ext cx="3245064" cy="3716665"/>
            <a:chOff x="8109252" y="2385991"/>
            <a:chExt cx="3245064" cy="371666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3611458F-54C3-8E2A-5B23-2F42F9757745}"/>
                </a:ext>
              </a:extLst>
            </p:cNvPr>
            <p:cNvSpPr/>
            <p:nvPr/>
          </p:nvSpPr>
          <p:spPr>
            <a:xfrm>
              <a:off x="8109252" y="2385991"/>
              <a:ext cx="2995449" cy="970478"/>
            </a:xfrm>
            <a:prstGeom prst="roundRect">
              <a:avLst/>
            </a:prstGeom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zh-TW" sz="2800" b="1" dirty="0">
                  <a:solidFill>
                    <a:srgbClr val="009900"/>
                  </a:solidFill>
                </a:rPr>
                <a:t>未來期待：</a:t>
              </a:r>
              <a:endParaRPr lang="en-US" altLang="zh-TW" sz="2800" b="1" dirty="0">
                <a:solidFill>
                  <a:srgbClr val="009900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zh-TW" altLang="zh-TW" b="1" dirty="0">
                  <a:solidFill>
                    <a:srgbClr val="009900"/>
                  </a:solidFill>
                </a:rPr>
                <a:t>消費者希望什麼？</a:t>
              </a:r>
              <a:endParaRPr lang="zh-TW" altLang="en-US" b="1" dirty="0">
                <a:solidFill>
                  <a:srgbClr val="009900"/>
                </a:solidFill>
              </a:endParaRP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8F9E141E-4D3E-B943-9746-096831989E8E}"/>
                </a:ext>
              </a:extLst>
            </p:cNvPr>
            <p:cNvSpPr/>
            <p:nvPr/>
          </p:nvSpPr>
          <p:spPr>
            <a:xfrm>
              <a:off x="8109252" y="3476494"/>
              <a:ext cx="2995449" cy="408623"/>
            </a:xfrm>
            <a:prstGeom prst="roundRect">
              <a:avLst/>
            </a:prstGeom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b="1" dirty="0"/>
                <a:t>提升交易安全與整合服務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39CC756B-06AD-2E45-D1D0-3ADCDC687886}"/>
                </a:ext>
              </a:extLst>
            </p:cNvPr>
            <p:cNvSpPr txBox="1"/>
            <p:nvPr/>
          </p:nvSpPr>
          <p:spPr>
            <a:xfrm>
              <a:off x="8109252" y="4455025"/>
              <a:ext cx="3245064" cy="1647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更強的資安與身分保障</a:t>
              </a:r>
              <a:endPara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73038" lvl="0" indent="-173038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介面簡化</a:t>
              </a:r>
              <a:r>
                <a:rPr lang="en-US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+</a:t>
              </a: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語音</a:t>
              </a:r>
              <a:r>
                <a:rPr lang="en-US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圖像輔助</a:t>
              </a:r>
              <a:endPara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73038" lvl="0" indent="-173038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en-US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AI</a:t>
              </a: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個人化服務與智能客服</a:t>
              </a:r>
              <a:endPara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73038" lvl="0" indent="-173038">
                <a:lnSpc>
                  <a:spcPct val="115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1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普惠與可近性</a:t>
              </a:r>
              <a:endParaRPr lang="zh-TW" altLang="en-US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標題 3">
            <a:extLst>
              <a:ext uri="{FF2B5EF4-FFF2-40B4-BE49-F238E27FC236}">
                <a16:creationId xmlns:a16="http://schemas.microsoft.com/office/drawing/2014/main" id="{8686A1A1-FDED-3BCD-ECDC-71A7CD0EF138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從消費者角度討論</a:t>
            </a:r>
          </a:p>
        </p:txBody>
      </p:sp>
    </p:spTree>
    <p:extLst>
      <p:ext uri="{BB962C8B-B14F-4D97-AF65-F5344CB8AC3E}">
        <p14:creationId xmlns:p14="http://schemas.microsoft.com/office/powerpoint/2010/main" val="416671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D5E347D-7BDF-6C02-0384-B4950DA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21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96" y="1250429"/>
            <a:ext cx="7056000" cy="437724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965200" y="5774991"/>
            <a:ext cx="392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381000">
              <a:lnSpc>
                <a:spcPts val="1200"/>
              </a:lnSpc>
              <a:spcBef>
                <a:spcPts val="125"/>
              </a:spcBef>
            </a:pPr>
            <a:r>
              <a:rPr lang="zh-TW" altLang="zh-TW" sz="1000" kern="100" dirty="0">
                <a:ea typeface="標楷體" panose="03000509000000000000" pitchFamily="65" charset="-120"/>
              </a:rPr>
              <a:t>說明：</a:t>
            </a:r>
            <a:r>
              <a:rPr lang="en-US" altLang="zh-TW" sz="1000" kern="100" dirty="0">
                <a:ea typeface="標楷體" panose="03000509000000000000" pitchFamily="65" charset="-120"/>
              </a:rPr>
              <a:t>18</a:t>
            </a:r>
            <a:r>
              <a:rPr lang="zh-TW" altLang="zh-TW" sz="1000" kern="100" dirty="0">
                <a:ea typeface="標楷體" panose="03000509000000000000" pitchFamily="65" charset="-120"/>
              </a:rPr>
              <a:t>歲以上最近三個月內有使用數位金融服務，與曾經使用過，最近三個月內沒有使用的民眾，</a:t>
            </a:r>
            <a:r>
              <a:rPr lang="en-US" altLang="zh-TW" sz="1000" kern="100" dirty="0">
                <a:ea typeface="標楷體" panose="03000509000000000000" pitchFamily="65" charset="-120"/>
              </a:rPr>
              <a:t>2,266</a:t>
            </a:r>
            <a:r>
              <a:rPr lang="zh-TW" altLang="zh-TW" sz="1000" kern="100" dirty="0">
                <a:ea typeface="標楷體" panose="03000509000000000000" pitchFamily="65" charset="-120"/>
              </a:rPr>
              <a:t>人。</a:t>
            </a:r>
            <a:endParaRPr lang="zh-TW" altLang="zh-TW" sz="1400" kern="100" dirty="0">
              <a:effectLst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0816" y="1687750"/>
            <a:ext cx="3741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數位金融服務使用者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期待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提升交易安全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例最高</a:t>
            </a: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其次「</a:t>
            </a:r>
            <a:r>
              <a:rPr lang="zh-TW" altLang="zh-TW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平台相互整合擴大服務內容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提升網頁、</a:t>
            </a:r>
            <a:r>
              <a:rPr lang="en-US" altLang="zh-TW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zh-TW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操作方便性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」與「</a:t>
            </a:r>
            <a:r>
              <a:rPr lang="zh-TW" altLang="zh-TW" b="1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增加更多實體商店提供數位金融服務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等。</a:t>
            </a:r>
            <a:endParaRPr lang="en-US" altLang="zh-TW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使用者最期待的發展重點可以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歸納為</a:t>
            </a: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提升</a:t>
            </a:r>
            <a:r>
              <a:rPr lang="zh-TW" altLang="zh-TW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安全性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spc="3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整合方便</a:t>
            </a:r>
            <a:r>
              <a:rPr lang="zh-TW" altLang="en-US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zh-TW" altLang="zh-TW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兩個原因。</a:t>
            </a:r>
            <a:endParaRPr lang="zh-TW" altLang="en-US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6" name="直線單箭頭接點 25"/>
          <p:cNvCxnSpPr>
            <a:endCxn id="27" idx="1"/>
          </p:cNvCxnSpPr>
          <p:nvPr/>
        </p:nvCxnSpPr>
        <p:spPr>
          <a:xfrm>
            <a:off x="5994400" y="5486400"/>
            <a:ext cx="1905500" cy="593863"/>
          </a:xfrm>
          <a:prstGeom prst="straightConnector1">
            <a:avLst/>
          </a:prstGeom>
          <a:ln w="38100">
            <a:solidFill>
              <a:srgbClr val="60AB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675060" y="3796362"/>
            <a:ext cx="1511300" cy="13081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99900" y="5626292"/>
            <a:ext cx="3771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spc="3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91.4%</a:t>
            </a: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整體服務</a:t>
            </a: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表示滿意。</a:t>
            </a:r>
            <a:endParaRPr lang="en-US" altLang="zh-TW" sz="1600" spc="3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spc="30" dirty="0">
                <a:solidFill>
                  <a:srgbClr val="00B0F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80.6%</a:t>
            </a: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zh-TW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使用交易安全</a:t>
            </a:r>
            <a:r>
              <a:rPr lang="zh-TW" altLang="en-US" sz="1600" spc="30" dirty="0">
                <a:ea typeface="標楷體" panose="03000509000000000000" pitchFamily="65" charset="-120"/>
                <a:cs typeface="Times New Roman" panose="02020603050405020304" pitchFamily="18" charset="0"/>
              </a:rPr>
              <a:t>有信心。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5430558" y="1478074"/>
            <a:ext cx="900000" cy="3626388"/>
            <a:chOff x="5677508" y="1428473"/>
            <a:chExt cx="900000" cy="3626388"/>
          </a:xfrm>
        </p:grpSpPr>
        <p:sp>
          <p:nvSpPr>
            <p:cNvPr id="9" name="圓角矩形 8"/>
            <p:cNvSpPr/>
            <p:nvPr/>
          </p:nvSpPr>
          <p:spPr>
            <a:xfrm>
              <a:off x="5677508" y="1428473"/>
              <a:ext cx="900000" cy="216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安全性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5677508" y="1667114"/>
              <a:ext cx="900000" cy="216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整合方便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677508" y="1905755"/>
              <a:ext cx="900000" cy="216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整合方便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677508" y="2147351"/>
              <a:ext cx="900000" cy="216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整合方便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5677508" y="2408177"/>
              <a:ext cx="900000" cy="216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安全性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677508" y="2660177"/>
              <a:ext cx="900000" cy="216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整合方便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677508" y="2908456"/>
              <a:ext cx="900000" cy="216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優惠折扣</a:t>
              </a: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5677508" y="3162337"/>
              <a:ext cx="900000" cy="21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使用系統</a:t>
              </a: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5677508" y="3409699"/>
              <a:ext cx="900000" cy="216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顧客回應</a:t>
              </a: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5677508" y="3674700"/>
              <a:ext cx="900000" cy="216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整合方便</a:t>
              </a: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5677508" y="3906779"/>
              <a:ext cx="900000" cy="216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整合方便</a:t>
              </a: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5677508" y="4143938"/>
              <a:ext cx="900000" cy="216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顧客回應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5677508" y="4384220"/>
              <a:ext cx="900000" cy="216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整合方便</a:t>
              </a: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5677508" y="4622861"/>
              <a:ext cx="900000" cy="21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使用系統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5677508" y="4838861"/>
              <a:ext cx="900000" cy="216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11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安全性</a:t>
              </a:r>
            </a:p>
          </p:txBody>
        </p:sp>
      </p:grpSp>
      <p:sp>
        <p:nvSpPr>
          <p:cNvPr id="5" name="標題 3">
            <a:extLst>
              <a:ext uri="{FF2B5EF4-FFF2-40B4-BE49-F238E27FC236}">
                <a16:creationId xmlns:a16="http://schemas.microsoft.com/office/drawing/2014/main" id="{94F23BEA-5B63-C390-049E-E3075FCAEB23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期待未來發展重點或最需要發展面向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619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481EA-0718-9D1A-EBD5-F0FDCEBF6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15FC7415-CCE7-65DC-4046-BED1ECB77AF0}"/>
              </a:ext>
            </a:extLst>
          </p:cNvPr>
          <p:cNvSpPr txBox="1"/>
          <p:nvPr/>
        </p:nvSpPr>
        <p:spPr>
          <a:xfrm>
            <a:off x="741424" y="1663452"/>
            <a:ext cx="10912443" cy="507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更強的資安與身分保障</a:t>
            </a:r>
            <a:endParaRPr lang="en-US" altLang="zh-TW" b="1" kern="1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</a:t>
            </a:r>
            <a:r>
              <a:rPr lang="zh-TW" altLang="zh-TW" sz="1400" dirty="0">
                <a:solidFill>
                  <a:srgbClr val="0000FF"/>
                </a:solidFill>
              </a:rPr>
              <a:t>詐騙或盜刷的部分蠻常見的</a:t>
            </a:r>
            <a:r>
              <a:rPr lang="zh-TW" altLang="zh-TW" sz="1400" dirty="0"/>
              <a:t>，</a:t>
            </a:r>
            <a:r>
              <a:rPr lang="zh-TW" altLang="en-US" sz="1400" dirty="0"/>
              <a:t>資</a:t>
            </a:r>
            <a:r>
              <a:rPr lang="zh-TW" altLang="zh-TW" sz="1400" dirty="0"/>
              <a:t>安跟資訊、個資管理上不要那麼容易外流，被盜的風險會考慮不使用」</a:t>
            </a:r>
            <a:r>
              <a:rPr lang="en-US" altLang="zh-TW" sz="1400" dirty="0"/>
              <a:t>(C3)</a:t>
            </a: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</a:t>
            </a:r>
            <a:r>
              <a:rPr lang="zh-TW" altLang="zh-TW" sz="1400" dirty="0">
                <a:solidFill>
                  <a:srgbClr val="0000FF"/>
                </a:solidFill>
              </a:rPr>
              <a:t>現在詐騙太多了</a:t>
            </a:r>
            <a:r>
              <a:rPr lang="zh-TW" altLang="zh-TW" sz="1400" dirty="0"/>
              <a:t>，我對現今的社會滿滿的不安全感，沒有讓我覺得很安全的感覺」</a:t>
            </a:r>
            <a:r>
              <a:rPr lang="en-US" altLang="zh-TW" sz="1400" dirty="0"/>
              <a:t>(C4)</a:t>
            </a: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「其實以臺灣來說，我覺得臺灣銀行的風控都做得還不錯</a:t>
            </a:r>
            <a:r>
              <a:rPr lang="en-US" altLang="zh-TW" sz="1400" dirty="0"/>
              <a:t>…</a:t>
            </a:r>
            <a:r>
              <a:rPr lang="zh-TW" altLang="zh-TW" sz="1400" dirty="0">
                <a:solidFill>
                  <a:srgbClr val="0000FF"/>
                </a:solidFill>
              </a:rPr>
              <a:t>只有在國外，出國真的是比較危險的地方</a:t>
            </a:r>
            <a:r>
              <a:rPr lang="zh-TW" altLang="zh-TW" sz="1400" dirty="0"/>
              <a:t>」</a:t>
            </a:r>
            <a:r>
              <a:rPr lang="en-US" altLang="zh-TW" sz="1400" dirty="0"/>
              <a:t>(C2)</a:t>
            </a:r>
            <a:endParaRPr lang="zh-TW" altLang="zh-TW" sz="1400" dirty="0"/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endParaRPr lang="en-US" altLang="zh-TW" sz="1400" dirty="0"/>
          </a:p>
          <a:p>
            <a:pPr marL="173038" lvl="0" indent="-173038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介面簡化</a:t>
            </a:r>
            <a:r>
              <a: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語音</a:t>
            </a:r>
            <a:r>
              <a: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圖像輔助</a:t>
            </a:r>
            <a:endParaRPr lang="en-US" altLang="zh-TW" b="1" kern="1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「密密麻麻的文字很多</a:t>
            </a:r>
            <a:r>
              <a:rPr lang="en-US" altLang="zh-TW" sz="1400" dirty="0"/>
              <a:t>…</a:t>
            </a:r>
            <a:r>
              <a:rPr lang="zh-TW" altLang="zh-TW" sz="1400" dirty="0"/>
              <a:t>你</a:t>
            </a:r>
            <a:r>
              <a:rPr lang="zh-TW" altLang="zh-TW" sz="1400" dirty="0">
                <a:solidFill>
                  <a:srgbClr val="0000FF"/>
                </a:solidFill>
              </a:rPr>
              <a:t>直接告訴我你是什麼</a:t>
            </a:r>
            <a:r>
              <a:rPr lang="zh-TW" altLang="zh-TW" sz="1400" dirty="0"/>
              <a:t>，有時候拿手機一條一條看也很累」</a:t>
            </a:r>
            <a:r>
              <a:rPr lang="en-US" altLang="zh-TW" sz="1400" dirty="0"/>
              <a:t>(C1)</a:t>
            </a: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「網路上面他的介面讓我使用覺得很慢，都要很久、</a:t>
            </a:r>
            <a:r>
              <a:rPr lang="zh-TW" altLang="zh-TW" sz="1400" dirty="0">
                <a:solidFill>
                  <a:srgbClr val="0000FF"/>
                </a:solidFill>
              </a:rPr>
              <a:t>要看很多文字，不習慣閱讀很多文字</a:t>
            </a:r>
            <a:r>
              <a:rPr lang="zh-TW" altLang="zh-TW" sz="1400" dirty="0"/>
              <a:t>，比較喜歡操作簡單一點。」</a:t>
            </a:r>
            <a:r>
              <a:rPr lang="en-US" altLang="zh-TW" sz="1400" dirty="0"/>
              <a:t>(C4)</a:t>
            </a:r>
            <a:br>
              <a:rPr lang="en-US" altLang="zh-TW" dirty="0"/>
            </a:br>
            <a:endParaRPr lang="en-US" altLang="zh-TW" b="1" kern="1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3038" lvl="0" indent="-173038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普惠與可近性</a:t>
            </a:r>
            <a:endParaRPr lang="en-US" altLang="zh-TW" b="1" kern="1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</a:t>
            </a:r>
            <a:r>
              <a:rPr lang="zh-TW" altLang="zh-TW" sz="1400" dirty="0">
                <a:solidFill>
                  <a:srgbClr val="0000FF"/>
                </a:solidFill>
              </a:rPr>
              <a:t>現在很多詐騙都是騙老人家，如果他會這些功能，其實他被騙的錢反而會更嚴重</a:t>
            </a:r>
            <a:r>
              <a:rPr lang="zh-TW" altLang="zh-TW" sz="1400" dirty="0"/>
              <a:t>」</a:t>
            </a:r>
            <a:r>
              <a:rPr lang="en-US" altLang="zh-TW" sz="1400" dirty="0"/>
              <a:t>(C5)</a:t>
            </a: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「臺灣很多商家還沒有跟進那一塊，</a:t>
            </a:r>
            <a:r>
              <a:rPr lang="zh-TW" altLang="zh-TW" sz="1400" dirty="0">
                <a:solidFill>
                  <a:srgbClr val="0000FF"/>
                </a:solidFill>
              </a:rPr>
              <a:t>有可能政府宣傳</a:t>
            </a:r>
            <a:r>
              <a:rPr lang="en-US" altLang="zh-TW" sz="1400" dirty="0">
                <a:solidFill>
                  <a:srgbClr val="0000FF"/>
                </a:solidFill>
              </a:rPr>
              <a:t>/</a:t>
            </a:r>
            <a:r>
              <a:rPr lang="zh-TW" altLang="zh-TW" sz="1400" dirty="0">
                <a:solidFill>
                  <a:srgbClr val="0000FF"/>
                </a:solidFill>
              </a:rPr>
              <a:t>宣導不夠</a:t>
            </a:r>
            <a:r>
              <a:rPr lang="zh-TW" altLang="zh-TW" sz="1400" dirty="0"/>
              <a:t>，或者是什麼樣的誘因導致他們還不願意使用電子支付」</a:t>
            </a:r>
            <a:r>
              <a:rPr lang="en-US" altLang="zh-TW" sz="1400" dirty="0"/>
              <a:t>(C2)</a:t>
            </a: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</a:t>
            </a:r>
            <a:r>
              <a:rPr lang="en-US" altLang="zh-TW" sz="1400" dirty="0"/>
              <a:t>(</a:t>
            </a:r>
            <a:r>
              <a:rPr lang="zh-TW" altLang="zh-TW" sz="1400" dirty="0"/>
              <a:t>年長者</a:t>
            </a:r>
            <a:r>
              <a:rPr lang="en-US" altLang="zh-TW" sz="1400" dirty="0"/>
              <a:t>)</a:t>
            </a:r>
            <a:r>
              <a:rPr lang="zh-TW" altLang="zh-TW" sz="1400" dirty="0"/>
              <a:t>他們很喜歡拿一些免費的東西，</a:t>
            </a:r>
            <a:r>
              <a:rPr lang="zh-TW" altLang="zh-TW" sz="1400" dirty="0">
                <a:solidFill>
                  <a:srgbClr val="0000FF"/>
                </a:solidFill>
              </a:rPr>
              <a:t>所以辦一些講座，送一些東西</a:t>
            </a:r>
            <a:r>
              <a:rPr lang="zh-TW" altLang="zh-TW" sz="1400" dirty="0"/>
              <a:t>，宣傳一下網路銀行的部分」</a:t>
            </a:r>
            <a:r>
              <a:rPr lang="en-US" altLang="zh-TW" sz="1400" dirty="0"/>
              <a:t>(C3)</a:t>
            </a: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</a:t>
            </a:r>
            <a:r>
              <a:rPr lang="zh-TW" altLang="zh-TW" sz="1400" dirty="0">
                <a:solidFill>
                  <a:srgbClr val="0000FF"/>
                </a:solidFill>
              </a:rPr>
              <a:t>普遍性很重要，就是每一個家商家都可以使用</a:t>
            </a:r>
            <a:r>
              <a:rPr lang="en-US" altLang="zh-TW" sz="1400" dirty="0"/>
              <a:t>…</a:t>
            </a:r>
            <a:r>
              <a:rPr lang="zh-TW" altLang="zh-TW" sz="1400" dirty="0"/>
              <a:t>小商家是沒有辦法使用的，尤其個體戶商店」</a:t>
            </a:r>
            <a:r>
              <a:rPr lang="en-US" altLang="zh-TW" sz="1400" dirty="0"/>
              <a:t>(C4)</a:t>
            </a: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「比如疫苗險覺得應該要直接線上買，不用再填資本資料送出去，</a:t>
            </a:r>
            <a:r>
              <a:rPr lang="zh-TW" altLang="zh-TW" sz="1400" dirty="0">
                <a:solidFill>
                  <a:srgbClr val="0000FF"/>
                </a:solidFill>
              </a:rPr>
              <a:t>政府應該對這種很緊急的，讓民眾可以更快速的數位支付</a:t>
            </a:r>
            <a:r>
              <a:rPr lang="zh-TW" altLang="zh-TW" sz="1400" dirty="0"/>
              <a:t>」</a:t>
            </a:r>
            <a:r>
              <a:rPr lang="en-US" altLang="zh-TW" sz="1400" dirty="0"/>
              <a:t>(C2)</a:t>
            </a:r>
            <a:endParaRPr lang="zh-TW" altLang="zh-TW" sz="1400" dirty="0"/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endParaRPr lang="en-US" altLang="zh-TW" sz="1400" dirty="0"/>
          </a:p>
          <a:p>
            <a:pPr marL="285750" indent="-285750">
              <a:spcBef>
                <a:spcPts val="30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b="1" kern="1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個人化服務與智能客服</a:t>
            </a:r>
            <a:endParaRPr lang="en-US" altLang="zh-TW" b="1" kern="1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「直接提供一個專線</a:t>
            </a:r>
            <a:r>
              <a:rPr lang="en-US" altLang="zh-TW" sz="1400" dirty="0"/>
              <a:t> for </a:t>
            </a:r>
            <a:r>
              <a:rPr lang="zh-TW" altLang="zh-TW" sz="1400" dirty="0"/>
              <a:t>我們這些</a:t>
            </a:r>
            <a:r>
              <a:rPr lang="en-US" altLang="zh-TW" sz="1400" dirty="0"/>
              <a:t>(</a:t>
            </a:r>
            <a:r>
              <a:rPr lang="zh-TW" altLang="zh-TW" sz="1400" dirty="0"/>
              <a:t>身心障礙者</a:t>
            </a:r>
            <a:r>
              <a:rPr lang="en-US" altLang="zh-TW" sz="1400" dirty="0"/>
              <a:t>)</a:t>
            </a:r>
            <a:r>
              <a:rPr lang="zh-TW" altLang="zh-TW" sz="1400" dirty="0"/>
              <a:t>，可能愛心專線什麼的，</a:t>
            </a:r>
            <a:r>
              <a:rPr lang="en-US" altLang="zh-TW" sz="1400" dirty="0"/>
              <a:t> for </a:t>
            </a:r>
            <a:r>
              <a:rPr lang="zh-TW" altLang="zh-TW" sz="1400" dirty="0"/>
              <a:t>一對一直接幫我操作設定什麼的」</a:t>
            </a:r>
            <a:r>
              <a:rPr lang="en-US" altLang="zh-TW" sz="1400" dirty="0"/>
              <a:t>(C5)</a:t>
            </a:r>
            <a:endParaRPr lang="zh-TW" altLang="zh-TW" sz="1400" dirty="0"/>
          </a:p>
          <a:p>
            <a:pPr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zh-TW" altLang="zh-TW" sz="1400" dirty="0"/>
              <a:t>「機器人理財感覺有點笨笨的，比</a:t>
            </a:r>
            <a:r>
              <a:rPr lang="en-US" altLang="zh-TW" sz="1400" dirty="0"/>
              <a:t>ChatGPT</a:t>
            </a:r>
            <a:r>
              <a:rPr lang="zh-TW" altLang="zh-TW" sz="1400" dirty="0"/>
              <a:t>更不智能、不會那麼精確」</a:t>
            </a:r>
            <a:r>
              <a:rPr lang="en-US" altLang="zh-TW" sz="1400" dirty="0"/>
              <a:t>(C3)</a:t>
            </a:r>
            <a:endParaRPr lang="zh-TW" altLang="en-US" b="1" kern="1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8B71D4E-945E-C80E-341A-865E657A88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22</a:t>
            </a:fld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20C1B84-68B7-0C31-186F-3A692E280BFC}"/>
              </a:ext>
            </a:extLst>
          </p:cNvPr>
          <p:cNvSpPr/>
          <p:nvPr/>
        </p:nvSpPr>
        <p:spPr>
          <a:xfrm>
            <a:off x="1234440" y="1090294"/>
            <a:ext cx="4401078" cy="578882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9900"/>
                </a:solidFill>
              </a:rPr>
              <a:t>未來期待：</a:t>
            </a:r>
            <a:r>
              <a:rPr lang="zh-TW" altLang="zh-TW" b="1" dirty="0">
                <a:solidFill>
                  <a:srgbClr val="009900"/>
                </a:solidFill>
              </a:rPr>
              <a:t>消費者希望什麼？</a:t>
            </a:r>
            <a:endParaRPr lang="zh-TW" altLang="en-US" b="1" dirty="0">
              <a:solidFill>
                <a:srgbClr val="009900"/>
              </a:solidFill>
            </a:endParaRPr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06ED31CC-E0AB-AD66-B9F9-AA1A3932F8D5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消費者希望什麼？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125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71B83-3599-5662-2F42-0B09A40D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E6C3FCE-A7F8-6E5F-FA9E-E0A143ED4F95}"/>
              </a:ext>
            </a:extLst>
          </p:cNvPr>
          <p:cNvSpPr/>
          <p:nvPr/>
        </p:nvSpPr>
        <p:spPr>
          <a:xfrm>
            <a:off x="1727200" y="2333851"/>
            <a:ext cx="10464800" cy="1500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金融服務業之興革建議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491809-D293-4829-069E-B37891F023DA}"/>
              </a:ext>
            </a:extLst>
          </p:cNvPr>
          <p:cNvSpPr/>
          <p:nvPr/>
        </p:nvSpPr>
        <p:spPr>
          <a:xfrm>
            <a:off x="0" y="2333851"/>
            <a:ext cx="1591519" cy="15001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4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FA49F8F-6170-7DB9-E232-0A90230EB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46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90AAD-91C8-ABC7-06CF-F5B421CD6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0C273A3-A861-2585-98F9-F3F39079D0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24</a:t>
            </a:fld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32663AE-B556-334C-4A32-1F127365314C}"/>
              </a:ext>
            </a:extLst>
          </p:cNvPr>
          <p:cNvSpPr txBox="1"/>
          <p:nvPr/>
        </p:nvSpPr>
        <p:spPr>
          <a:xfrm>
            <a:off x="1212607" y="1071472"/>
            <a:ext cx="677708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209550" algn="just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4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使用數位金融服務歷程的發展建議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加強資安與風險控管機制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提供更為簡單直覺的服務操作介面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推出多元回饋與日常應用整合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持續投入技術應用與創新，優化現有法規環境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建構更為開放與互通的金融科技生態系 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9C890600-5655-F9BD-7951-FF3B8DBE0E10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金融服務業之興革建議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9C74A7-4400-9501-033C-E3B5085F8D06}"/>
              </a:ext>
            </a:extLst>
          </p:cNvPr>
          <p:cNvSpPr txBox="1"/>
          <p:nvPr/>
        </p:nvSpPr>
        <p:spPr>
          <a:xfrm>
            <a:off x="1212607" y="3826893"/>
            <a:ext cx="708167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209550" algn="just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4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廣納更多非使用者進入服務的發展建議</a:t>
            </a:r>
            <a:endParaRPr lang="en-US" altLang="zh-TW" sz="24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降低操作門檻與提升人性化設計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適時回應安全焦慮與交易風險疑慮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建立「數位金融接軌計畫」協助弱勢群體入門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鼓勵簡單安全金融服務產品設計與普惠創新應用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建立更完善的爭議處理機制 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38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 idx="4294967295"/>
          </p:nvPr>
        </p:nvSpPr>
        <p:spPr>
          <a:xfrm>
            <a:off x="0" y="2172767"/>
            <a:ext cx="121920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簡報結束，敬請指教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77567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98C37-7C8A-7B2F-56AA-0A0F14936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7E4909C-7D99-9680-DC7F-6F4C141B5A39}"/>
              </a:ext>
            </a:extLst>
          </p:cNvPr>
          <p:cNvSpPr/>
          <p:nvPr/>
        </p:nvSpPr>
        <p:spPr>
          <a:xfrm>
            <a:off x="1727200" y="2333851"/>
            <a:ext cx="10464800" cy="1500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量化調查</a:t>
            </a:r>
            <a:r>
              <a:rPr lang="en-US" altLang="zh-TW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市話與手機電話調查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EC82C83-AAF5-5AE4-7F42-FCA067682CA5}"/>
              </a:ext>
            </a:extLst>
          </p:cNvPr>
          <p:cNvSpPr/>
          <p:nvPr/>
        </p:nvSpPr>
        <p:spPr>
          <a:xfrm>
            <a:off x="0" y="2333851"/>
            <a:ext cx="1591519" cy="15001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1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BE6633A-942B-4409-3CA5-267C7934A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02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7803C-217E-DE1D-992A-EB895CA2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06BC44-3414-EA33-2A1B-33682E05BF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4</a:t>
            </a:fld>
            <a:endParaRPr lang="zh-TW" altLang="en-US" dirty="0"/>
          </a:p>
        </p:txBody>
      </p:sp>
      <p:sp>
        <p:nvSpPr>
          <p:cNvPr id="6" name="圓角矩形 3">
            <a:extLst>
              <a:ext uri="{FF2B5EF4-FFF2-40B4-BE49-F238E27FC236}">
                <a16:creationId xmlns:a16="http://schemas.microsoft.com/office/drawing/2014/main" id="{CBD4DBE1-1D31-54A8-C0F2-4733C5696FC4}"/>
              </a:ext>
            </a:extLst>
          </p:cNvPr>
          <p:cNvSpPr/>
          <p:nvPr/>
        </p:nvSpPr>
        <p:spPr>
          <a:xfrm>
            <a:off x="228147" y="1492404"/>
            <a:ext cx="1404000" cy="61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itchFamily="34" charset="-120"/>
              </a:rPr>
              <a:t>調查背景</a:t>
            </a:r>
            <a:endParaRPr lang="zh-TW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39F8D6-3CA5-53A0-A48D-D54D6F7D50E0}"/>
              </a:ext>
            </a:extLst>
          </p:cNvPr>
          <p:cNvSpPr/>
          <p:nvPr/>
        </p:nvSpPr>
        <p:spPr>
          <a:xfrm>
            <a:off x="1727187" y="1336739"/>
            <a:ext cx="915036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依據「金融科技發展路徑圖</a:t>
            </a:r>
            <a:r>
              <a:rPr lang="en-US" altLang="zh-TW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(2.0)</a:t>
            </a:r>
            <a:r>
              <a:rPr lang="zh-TW" altLang="en-US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」推動措施</a:t>
            </a:r>
            <a:r>
              <a:rPr lang="en-US" altLang="zh-TW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4-3</a:t>
            </a:r>
            <a:r>
              <a:rPr lang="zh-TW" altLang="en-US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之具體推動事項</a:t>
            </a:r>
            <a:r>
              <a:rPr lang="en-US" altLang="zh-TW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3</a:t>
            </a:r>
            <a:r>
              <a:rPr lang="zh-TW" altLang="en-US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：</a:t>
            </a:r>
            <a:br>
              <a:rPr lang="en-US" altLang="zh-TW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深入瞭解消費者</a:t>
            </a:r>
            <a:r>
              <a:rPr lang="en-US" altLang="zh-TW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自然人</a:t>
            </a:r>
            <a:r>
              <a:rPr lang="en-US" altLang="zh-TW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對金融機構</a:t>
            </a:r>
            <a:r>
              <a:rPr lang="en-US" altLang="zh-TW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金融科技相關業者所提供之金融服務體驗及相關建議</a:t>
            </a:r>
            <a:br>
              <a:rPr lang="en-US" altLang="zh-TW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</a:br>
            <a:r>
              <a:rPr lang="en-US" altLang="zh-TW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例如連結是否有斷點、個資是否遭侵害、數位金融服務需求等</a:t>
            </a:r>
            <a:r>
              <a:rPr lang="en-US" altLang="zh-TW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軟正黑體" pitchFamily="34" charset="-120"/>
            </a:endParaRPr>
          </a:p>
        </p:txBody>
      </p:sp>
      <p:sp>
        <p:nvSpPr>
          <p:cNvPr id="10" name="圓角矩形 7">
            <a:extLst>
              <a:ext uri="{FF2B5EF4-FFF2-40B4-BE49-F238E27FC236}">
                <a16:creationId xmlns:a16="http://schemas.microsoft.com/office/drawing/2014/main" id="{C0BF757E-C59A-27B5-67B7-2426EECE12D3}"/>
              </a:ext>
            </a:extLst>
          </p:cNvPr>
          <p:cNvSpPr/>
          <p:nvPr/>
        </p:nvSpPr>
        <p:spPr>
          <a:xfrm>
            <a:off x="228147" y="3300357"/>
            <a:ext cx="1404000" cy="61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itchFamily="34" charset="-120"/>
              </a:rPr>
              <a:t>調查母體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F995A0-AF60-3368-B212-2458C34EC36C}"/>
              </a:ext>
            </a:extLst>
          </p:cNvPr>
          <p:cNvSpPr/>
          <p:nvPr/>
        </p:nvSpPr>
        <p:spPr>
          <a:xfrm>
            <a:off x="1727188" y="3230818"/>
            <a:ext cx="25209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年滿</a:t>
            </a:r>
            <a:r>
              <a:rPr lang="en-US" altLang="zh-TW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18</a:t>
            </a: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歲以上</a:t>
            </a:r>
            <a:br>
              <a:rPr lang="en-US" altLang="zh-TW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</a:b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數位金融服務使用者</a:t>
            </a:r>
            <a:endParaRPr lang="en-US" altLang="zh-TW" sz="2000" b="1" dirty="0">
              <a:solidFill>
                <a:srgbClr val="7030A0"/>
              </a:solidFill>
              <a:latin typeface="Century Gothic" panose="020B0502020202020204" pitchFamily="34" charset="0"/>
              <a:ea typeface="微軟正黑體" pitchFamily="34" charset="-120"/>
            </a:endParaRPr>
          </a:p>
        </p:txBody>
      </p:sp>
      <p:sp>
        <p:nvSpPr>
          <p:cNvPr id="12" name="圓角矩形 9">
            <a:extLst>
              <a:ext uri="{FF2B5EF4-FFF2-40B4-BE49-F238E27FC236}">
                <a16:creationId xmlns:a16="http://schemas.microsoft.com/office/drawing/2014/main" id="{C633D29A-0E87-00C3-C233-9DB50DC6B4DE}"/>
              </a:ext>
            </a:extLst>
          </p:cNvPr>
          <p:cNvSpPr/>
          <p:nvPr/>
        </p:nvSpPr>
        <p:spPr>
          <a:xfrm>
            <a:off x="228147" y="4141088"/>
            <a:ext cx="1404000" cy="61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itchFamily="34" charset="-120"/>
              </a:rPr>
              <a:t>調查方法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5209C93-25CA-F677-0981-9852C12C3BFC}"/>
              </a:ext>
            </a:extLst>
          </p:cNvPr>
          <p:cNvSpPr/>
          <p:nvPr/>
        </p:nvSpPr>
        <p:spPr>
          <a:xfrm>
            <a:off x="1727187" y="4228271"/>
            <a:ext cx="4283087" cy="400110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採電話訪問</a:t>
            </a:r>
          </a:p>
        </p:txBody>
      </p:sp>
      <p:sp>
        <p:nvSpPr>
          <p:cNvPr id="14" name="圓角矩形 16">
            <a:extLst>
              <a:ext uri="{FF2B5EF4-FFF2-40B4-BE49-F238E27FC236}">
                <a16:creationId xmlns:a16="http://schemas.microsoft.com/office/drawing/2014/main" id="{7AA114F2-E4C4-6676-E0F6-9EFA7975F49E}"/>
              </a:ext>
            </a:extLst>
          </p:cNvPr>
          <p:cNvSpPr/>
          <p:nvPr/>
        </p:nvSpPr>
        <p:spPr>
          <a:xfrm>
            <a:off x="228147" y="4981820"/>
            <a:ext cx="1404000" cy="61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itchFamily="34" charset="-120"/>
              </a:rPr>
              <a:t>調查期間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8B4F37-E8E8-83B8-47B8-793ECFED4499}"/>
              </a:ext>
            </a:extLst>
          </p:cNvPr>
          <p:cNvSpPr/>
          <p:nvPr/>
        </p:nvSpPr>
        <p:spPr>
          <a:xfrm>
            <a:off x="1727188" y="5120114"/>
            <a:ext cx="304483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於</a:t>
            </a:r>
            <a:r>
              <a:rPr lang="en-US" altLang="zh-TW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3</a:t>
            </a: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月</a:t>
            </a:r>
            <a:r>
              <a:rPr lang="en-US" altLang="zh-TW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10</a:t>
            </a: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日至</a:t>
            </a:r>
            <a:r>
              <a:rPr lang="en-US" altLang="zh-TW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4</a:t>
            </a: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月</a:t>
            </a:r>
            <a:r>
              <a:rPr lang="en-US" altLang="zh-TW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5</a:t>
            </a:r>
            <a:r>
              <a:rPr lang="zh-TW" altLang="en-US" sz="2000" b="1" dirty="0">
                <a:solidFill>
                  <a:srgbClr val="7030A0"/>
                </a:solidFill>
                <a:latin typeface="Century Gothic" panose="020B0502020202020204" pitchFamily="34" charset="0"/>
                <a:ea typeface="微軟正黑體" pitchFamily="34" charset="-120"/>
              </a:rPr>
              <a:t>日</a:t>
            </a:r>
            <a:endParaRPr lang="zh-TW" altLang="en-US" sz="2000" dirty="0">
              <a:solidFill>
                <a:srgbClr val="7030A0"/>
              </a:solidFill>
              <a:latin typeface="Century Gothic" panose="020B0502020202020204" pitchFamily="34" charset="0"/>
              <a:ea typeface="微軟正黑體" pitchFamily="34" charset="-120"/>
            </a:endParaRPr>
          </a:p>
        </p:txBody>
      </p:sp>
      <p:sp>
        <p:nvSpPr>
          <p:cNvPr id="17" name="圓角矩形 23">
            <a:extLst>
              <a:ext uri="{FF2B5EF4-FFF2-40B4-BE49-F238E27FC236}">
                <a16:creationId xmlns:a16="http://schemas.microsoft.com/office/drawing/2014/main" id="{FEB2712E-67A6-302C-BB88-62B480B14A85}"/>
              </a:ext>
            </a:extLst>
          </p:cNvPr>
          <p:cNvSpPr/>
          <p:nvPr/>
        </p:nvSpPr>
        <p:spPr>
          <a:xfrm>
            <a:off x="228147" y="2459625"/>
            <a:ext cx="1404000" cy="61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itchFamily="34" charset="-120"/>
              </a:rPr>
              <a:t>調查範圍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D1DF5E3-F9B3-2EE7-8660-49FB19949D0A}"/>
              </a:ext>
            </a:extLst>
          </p:cNvPr>
          <p:cNvSpPr/>
          <p:nvPr/>
        </p:nvSpPr>
        <p:spPr>
          <a:xfrm>
            <a:off x="1727188" y="2411682"/>
            <a:ext cx="8032774" cy="707886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臺閩地區，包含新北市、臺北市、桃園市、臺中市、臺南市、高雄市、</a:t>
            </a:r>
            <a:b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</a:b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臺灣省各縣市、金門縣與連江縣</a:t>
            </a:r>
            <a:endParaRPr lang="en-US" altLang="zh-TW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軟正黑體" pitchFamily="34" charset="-120"/>
            </a:endParaRPr>
          </a:p>
        </p:txBody>
      </p:sp>
      <p:sp>
        <p:nvSpPr>
          <p:cNvPr id="3" name="圓角矩形 9">
            <a:extLst>
              <a:ext uri="{FF2B5EF4-FFF2-40B4-BE49-F238E27FC236}">
                <a16:creationId xmlns:a16="http://schemas.microsoft.com/office/drawing/2014/main" id="{2B7698F6-6A7E-C204-A582-26A08F087241}"/>
              </a:ext>
            </a:extLst>
          </p:cNvPr>
          <p:cNvSpPr/>
          <p:nvPr/>
        </p:nvSpPr>
        <p:spPr>
          <a:xfrm>
            <a:off x="228147" y="5976439"/>
            <a:ext cx="1404000" cy="61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itchFamily="34" charset="-120"/>
              </a:rPr>
              <a:t>調查時間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56102CF-A428-E68D-7861-ADAFDF58665C}"/>
              </a:ext>
            </a:extLst>
          </p:cNvPr>
          <p:cNvSpPr/>
          <p:nvPr/>
        </p:nvSpPr>
        <p:spPr>
          <a:xfrm>
            <a:off x="1727188" y="5928496"/>
            <a:ext cx="5720087" cy="707886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平日晚間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18</a:t>
            </a:r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：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30</a:t>
            </a:r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至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22</a:t>
            </a:r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：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00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、</a:t>
            </a:r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假日上午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/</a:t>
            </a:r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下午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/</a:t>
            </a:r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  <a:t>晚間</a:t>
            </a:r>
            <a:b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軟正黑體" pitchFamily="34" charset="-120"/>
              </a:rPr>
            </a:br>
            <a:r>
              <a:rPr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配合民眾作息、取樣多元</a:t>
            </a:r>
            <a:r>
              <a:rPr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rgbClr val="FF0000"/>
              </a:solidFill>
              <a:latin typeface="Century Gothic" panose="020B0502020202020204" pitchFamily="34" charset="0"/>
              <a:ea typeface="微軟正黑體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DD9458F-7FAD-38C7-5264-5D14E315ADE0}"/>
              </a:ext>
            </a:extLst>
          </p:cNvPr>
          <p:cNvGrpSpPr/>
          <p:nvPr/>
        </p:nvGrpSpPr>
        <p:grpSpPr>
          <a:xfrm>
            <a:off x="4772025" y="3296961"/>
            <a:ext cx="2921675" cy="2196729"/>
            <a:chOff x="6298842" y="2895600"/>
            <a:chExt cx="4007208" cy="3012912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909ADFA-978F-D2FF-C35C-D851061DC651}"/>
                </a:ext>
              </a:extLst>
            </p:cNvPr>
            <p:cNvSpPr/>
            <p:nvPr/>
          </p:nvSpPr>
          <p:spPr>
            <a:xfrm>
              <a:off x="6298842" y="2895600"/>
              <a:ext cx="4007208" cy="301291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endPara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A127BD7F-5096-5F68-10F6-FF612CB02137}"/>
                </a:ext>
              </a:extLst>
            </p:cNvPr>
            <p:cNvGrpSpPr/>
            <p:nvPr/>
          </p:nvGrpSpPr>
          <p:grpSpPr>
            <a:xfrm>
              <a:off x="6347451" y="2993304"/>
              <a:ext cx="3902595" cy="2845733"/>
              <a:chOff x="505546" y="1613757"/>
              <a:chExt cx="3902595" cy="2845733"/>
            </a:xfrm>
          </p:grpSpPr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5F22C9C-6531-A0A7-48B6-6CF6D201B819}"/>
                  </a:ext>
                </a:extLst>
              </p:cNvPr>
              <p:cNvSpPr txBox="1"/>
              <p:nvPr/>
            </p:nvSpPr>
            <p:spPr>
              <a:xfrm>
                <a:off x="505546" y="1689085"/>
                <a:ext cx="1598463" cy="88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</a:rPr>
                  <a:t>電話調查</a:t>
                </a:r>
                <a:endPara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</a:rPr>
                  <a:t>訪問時間</a:t>
                </a:r>
              </a:p>
            </p:txBody>
          </p:sp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A3E237A7-580D-EF85-3F2E-BD2750E605C0}"/>
                  </a:ext>
                </a:extLst>
              </p:cNvPr>
              <p:cNvGrpSpPr/>
              <p:nvPr/>
            </p:nvGrpSpPr>
            <p:grpSpPr>
              <a:xfrm>
                <a:off x="592803" y="1613757"/>
                <a:ext cx="3815338" cy="2845733"/>
                <a:chOff x="4769939" y="3920598"/>
                <a:chExt cx="3815338" cy="2845733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805D5F62-9982-684F-FF83-11CA34E4DE61}"/>
                    </a:ext>
                  </a:extLst>
                </p:cNvPr>
                <p:cNvSpPr/>
                <p:nvPr/>
              </p:nvSpPr>
              <p:spPr>
                <a:xfrm>
                  <a:off x="6066083" y="4151665"/>
                  <a:ext cx="1403987" cy="1013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600" b="0" i="0" u="sng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軟正黑體" pitchFamily="34" charset="-120"/>
                      <a:ea typeface="微軟正黑體" pitchFamily="34" charset="-120"/>
                    </a:rPr>
                    <a:t>平日  </a:t>
                  </a:r>
                  <a:endParaRPr kumimoji="0" lang="en-US" altLang="zh-TW" sz="16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600" b="0" i="0" u="sng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軟正黑體" pitchFamily="34" charset="-120"/>
                      <a:ea typeface="微軟正黑體" pitchFamily="34" charset="-120"/>
                    </a:rPr>
                    <a:t>假日</a:t>
                  </a:r>
                </a:p>
              </p:txBody>
            </p:sp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C7A563FE-9960-E60B-9349-FBB79438DB25}"/>
                    </a:ext>
                  </a:extLst>
                </p:cNvPr>
                <p:cNvSpPr txBox="1"/>
                <p:nvPr/>
              </p:nvSpPr>
              <p:spPr>
                <a:xfrm>
                  <a:off x="4860226" y="6427777"/>
                  <a:ext cx="7991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早</a:t>
                  </a:r>
                </a:p>
              </p:txBody>
            </p:sp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C07F3090-194F-46FD-9645-945014212223}"/>
                    </a:ext>
                  </a:extLst>
                </p:cNvPr>
                <p:cNvSpPr txBox="1"/>
                <p:nvPr/>
              </p:nvSpPr>
              <p:spPr>
                <a:xfrm>
                  <a:off x="6281145" y="6427777"/>
                  <a:ext cx="7991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午</a:t>
                  </a:r>
                </a:p>
              </p:txBody>
            </p:sp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9A3C0382-0B28-D9F8-B8BD-F166C9FB929E}"/>
                    </a:ext>
                  </a:extLst>
                </p:cNvPr>
                <p:cNvSpPr txBox="1"/>
                <p:nvPr/>
              </p:nvSpPr>
              <p:spPr>
                <a:xfrm>
                  <a:off x="7638810" y="6427777"/>
                  <a:ext cx="7991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晚</a:t>
                  </a:r>
                </a:p>
              </p:txBody>
            </p:sp>
            <p:grpSp>
              <p:nvGrpSpPr>
                <p:cNvPr id="28" name="群組 27">
                  <a:extLst>
                    <a:ext uri="{FF2B5EF4-FFF2-40B4-BE49-F238E27FC236}">
                      <a16:creationId xmlns:a16="http://schemas.microsoft.com/office/drawing/2014/main" id="{79F11719-84F5-FA15-7D56-0AA00436740D}"/>
                    </a:ext>
                  </a:extLst>
                </p:cNvPr>
                <p:cNvGrpSpPr/>
                <p:nvPr/>
              </p:nvGrpSpPr>
              <p:grpSpPr>
                <a:xfrm>
                  <a:off x="7402310" y="3920598"/>
                  <a:ext cx="1116000" cy="1116006"/>
                  <a:chOff x="107504" y="1373988"/>
                  <a:chExt cx="1116000" cy="1116006"/>
                </a:xfrm>
              </p:grpSpPr>
              <p:pic>
                <p:nvPicPr>
                  <p:cNvPr id="38" name="Picture 2" descr="http://www.dgps.kh.edu.tw/computer/101/samples/L03/%E6%99%82%E9%90%98%E7%B4%A0%E6%9D%90/%E8%83%8C%E6%99%AF%E5%9C%96/2.gif">
                    <a:extLst>
                      <a:ext uri="{FF2B5EF4-FFF2-40B4-BE49-F238E27FC236}">
                        <a16:creationId xmlns:a16="http://schemas.microsoft.com/office/drawing/2014/main" id="{CE83B3CD-A04D-CF01-EE42-2E7AA3E57BF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1373988"/>
                    <a:ext cx="1116000" cy="11160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9" name="圓形圖 47">
                    <a:extLst>
                      <a:ext uri="{FF2B5EF4-FFF2-40B4-BE49-F238E27FC236}">
                        <a16:creationId xmlns:a16="http://schemas.microsoft.com/office/drawing/2014/main" id="{BF68D12E-6BEF-50F5-D80D-D297F5306875}"/>
                      </a:ext>
                    </a:extLst>
                  </p:cNvPr>
                  <p:cNvSpPr/>
                  <p:nvPr/>
                </p:nvSpPr>
                <p:spPr>
                  <a:xfrm>
                    <a:off x="196670" y="1440956"/>
                    <a:ext cx="959867" cy="982194"/>
                  </a:xfrm>
                  <a:prstGeom prst="pie">
                    <a:avLst>
                      <a:gd name="adj1" fmla="val 6470060"/>
                      <a:gd name="adj2" fmla="val 12720179"/>
                    </a:avLst>
                  </a:prstGeom>
                  <a:solidFill>
                    <a:srgbClr val="B4DCFA">
                      <a:lumMod val="50000"/>
                      <a:alpha val="54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9" name="群組 28">
                  <a:extLst>
                    <a:ext uri="{FF2B5EF4-FFF2-40B4-BE49-F238E27FC236}">
                      <a16:creationId xmlns:a16="http://schemas.microsoft.com/office/drawing/2014/main" id="{19BE11C3-09C5-68B4-7872-297D682FEF5D}"/>
                    </a:ext>
                  </a:extLst>
                </p:cNvPr>
                <p:cNvGrpSpPr/>
                <p:nvPr/>
              </p:nvGrpSpPr>
              <p:grpSpPr>
                <a:xfrm>
                  <a:off x="7469277" y="5279552"/>
                  <a:ext cx="1116000" cy="1116006"/>
                  <a:chOff x="107504" y="1373988"/>
                  <a:chExt cx="1116000" cy="1116006"/>
                </a:xfrm>
              </p:grpSpPr>
              <p:pic>
                <p:nvPicPr>
                  <p:cNvPr id="36" name="Picture 2" descr="http://www.dgps.kh.edu.tw/computer/101/samples/L03/%E6%99%82%E9%90%98%E7%B4%A0%E6%9D%90/%E8%83%8C%E6%99%AF%E5%9C%96/2.gif">
                    <a:extLst>
                      <a:ext uri="{FF2B5EF4-FFF2-40B4-BE49-F238E27FC236}">
                        <a16:creationId xmlns:a16="http://schemas.microsoft.com/office/drawing/2014/main" id="{C4043A2D-56D9-1883-0A1E-71619FCC20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1373988"/>
                    <a:ext cx="1116000" cy="11160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7" name="圓形圖 45">
                    <a:extLst>
                      <a:ext uri="{FF2B5EF4-FFF2-40B4-BE49-F238E27FC236}">
                        <a16:creationId xmlns:a16="http://schemas.microsoft.com/office/drawing/2014/main" id="{82DE7779-F86B-263E-502F-A7282B1A12C5}"/>
                      </a:ext>
                    </a:extLst>
                  </p:cNvPr>
                  <p:cNvSpPr/>
                  <p:nvPr/>
                </p:nvSpPr>
                <p:spPr>
                  <a:xfrm>
                    <a:off x="196670" y="1440956"/>
                    <a:ext cx="959867" cy="982194"/>
                  </a:xfrm>
                  <a:prstGeom prst="pie">
                    <a:avLst>
                      <a:gd name="adj1" fmla="val 6470060"/>
                      <a:gd name="adj2" fmla="val 12720179"/>
                    </a:avLst>
                  </a:prstGeom>
                  <a:solidFill>
                    <a:srgbClr val="6EC715">
                      <a:alpha val="54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0" name="群組 29">
                  <a:extLst>
                    <a:ext uri="{FF2B5EF4-FFF2-40B4-BE49-F238E27FC236}">
                      <a16:creationId xmlns:a16="http://schemas.microsoft.com/office/drawing/2014/main" id="{58A6E3AA-E82C-27D3-BAB2-07C63D19543B}"/>
                    </a:ext>
                  </a:extLst>
                </p:cNvPr>
                <p:cNvGrpSpPr/>
                <p:nvPr/>
              </p:nvGrpSpPr>
              <p:grpSpPr>
                <a:xfrm>
                  <a:off x="4769939" y="5279552"/>
                  <a:ext cx="1116000" cy="1116006"/>
                  <a:chOff x="107504" y="1373988"/>
                  <a:chExt cx="1116000" cy="1116006"/>
                </a:xfrm>
              </p:grpSpPr>
              <p:pic>
                <p:nvPicPr>
                  <p:cNvPr id="34" name="Picture 2" descr="http://www.dgps.kh.edu.tw/computer/101/samples/L03/%E6%99%82%E9%90%98%E7%B4%A0%E6%9D%90/%E8%83%8C%E6%99%AF%E5%9C%96/2.gif">
                    <a:extLst>
                      <a:ext uri="{FF2B5EF4-FFF2-40B4-BE49-F238E27FC236}">
                        <a16:creationId xmlns:a16="http://schemas.microsoft.com/office/drawing/2014/main" id="{A9AD98CF-20B8-2CD1-24D2-26956FC885F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1373988"/>
                    <a:ext cx="1116000" cy="11160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5" name="圓形圖 43">
                    <a:extLst>
                      <a:ext uri="{FF2B5EF4-FFF2-40B4-BE49-F238E27FC236}">
                        <a16:creationId xmlns:a16="http://schemas.microsoft.com/office/drawing/2014/main" id="{E25DC90E-C20B-E9BA-E204-1469A38046F3}"/>
                      </a:ext>
                    </a:extLst>
                  </p:cNvPr>
                  <p:cNvSpPr/>
                  <p:nvPr/>
                </p:nvSpPr>
                <p:spPr>
                  <a:xfrm>
                    <a:off x="196670" y="1440956"/>
                    <a:ext cx="959867" cy="982194"/>
                  </a:xfrm>
                  <a:prstGeom prst="pie">
                    <a:avLst>
                      <a:gd name="adj1" fmla="val 10909433"/>
                      <a:gd name="adj2" fmla="val 16983024"/>
                    </a:avLst>
                  </a:prstGeom>
                  <a:solidFill>
                    <a:srgbClr val="6EC715">
                      <a:alpha val="54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1" name="群組 30">
                  <a:extLst>
                    <a:ext uri="{FF2B5EF4-FFF2-40B4-BE49-F238E27FC236}">
                      <a16:creationId xmlns:a16="http://schemas.microsoft.com/office/drawing/2014/main" id="{8A21AFAA-98CC-492D-D30D-666978D2D0D1}"/>
                    </a:ext>
                  </a:extLst>
                </p:cNvPr>
                <p:cNvGrpSpPr/>
                <p:nvPr/>
              </p:nvGrpSpPr>
              <p:grpSpPr>
                <a:xfrm>
                  <a:off x="6159715" y="5279552"/>
                  <a:ext cx="1116000" cy="1116006"/>
                  <a:chOff x="107504" y="1373988"/>
                  <a:chExt cx="1116000" cy="1116006"/>
                </a:xfrm>
              </p:grpSpPr>
              <p:pic>
                <p:nvPicPr>
                  <p:cNvPr id="32" name="Picture 2" descr="http://www.dgps.kh.edu.tw/computer/101/samples/L03/%E6%99%82%E9%90%98%E7%B4%A0%E6%9D%90/%E8%83%8C%E6%99%AF%E5%9C%96/2.gif">
                    <a:extLst>
                      <a:ext uri="{FF2B5EF4-FFF2-40B4-BE49-F238E27FC236}">
                        <a16:creationId xmlns:a16="http://schemas.microsoft.com/office/drawing/2014/main" id="{B2BAD57A-B6D1-B75E-485E-08524C93756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1373988"/>
                    <a:ext cx="1116000" cy="11160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3" name="圓形圖 41">
                    <a:extLst>
                      <a:ext uri="{FF2B5EF4-FFF2-40B4-BE49-F238E27FC236}">
                        <a16:creationId xmlns:a16="http://schemas.microsoft.com/office/drawing/2014/main" id="{7CFEB779-4163-1722-3F21-A4CF377B6B8C}"/>
                      </a:ext>
                    </a:extLst>
                  </p:cNvPr>
                  <p:cNvSpPr/>
                  <p:nvPr/>
                </p:nvSpPr>
                <p:spPr>
                  <a:xfrm>
                    <a:off x="196670" y="1440956"/>
                    <a:ext cx="959867" cy="982194"/>
                  </a:xfrm>
                  <a:prstGeom prst="pie">
                    <a:avLst>
                      <a:gd name="adj1" fmla="val 18531097"/>
                      <a:gd name="adj2" fmla="val 4469112"/>
                    </a:avLst>
                  </a:prstGeom>
                  <a:solidFill>
                    <a:srgbClr val="6EC715">
                      <a:alpha val="54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9E452E10-89F6-A7D4-FBE2-9DA7A25CA176}"/>
              </a:ext>
            </a:extLst>
          </p:cNvPr>
          <p:cNvGraphicFramePr>
            <a:graphicFrameLocks noGrp="1"/>
          </p:cNvGraphicFramePr>
          <p:nvPr/>
        </p:nvGraphicFramePr>
        <p:xfrm>
          <a:off x="7775123" y="4083642"/>
          <a:ext cx="4319999" cy="2413910"/>
        </p:xfrm>
        <a:graphic>
          <a:graphicData uri="http://schemas.openxmlformats.org/drawingml/2006/table">
            <a:tbl>
              <a:tblPr firstRow="1" firstCol="1" bandRow="1"/>
              <a:tblGrid>
                <a:gridCol w="61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2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訪問</a:t>
                      </a:r>
                      <a:endParaRPr lang="en-US" altLang="zh-TW" sz="1200" kern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時段</a:t>
                      </a:r>
                      <a:endParaRPr lang="zh-TW" sz="1200" kern="10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sz="1200" kern="10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18-29</a:t>
                      </a: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1200" kern="10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30-39</a:t>
                      </a: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1200" kern="10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40-49</a:t>
                      </a: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1200" kern="10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50-59</a:t>
                      </a: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1200" kern="10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TW" sz="1200" kern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及以上</a:t>
                      </a:r>
                      <a:endParaRPr lang="zh-TW" sz="1200" kern="10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:30-</a:t>
                      </a: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:00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100.0%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5.1%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13.6%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15.7%</a:t>
                      </a:r>
                      <a:endParaRPr lang="zh-TW" sz="1200" b="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27.3%</a:t>
                      </a:r>
                      <a:endParaRPr lang="zh-TW" sz="1200" b="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38.4%</a:t>
                      </a:r>
                      <a:endParaRPr lang="zh-TW" sz="1200" b="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:00-</a:t>
                      </a: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:00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100.0%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.1%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10.9%</a:t>
                      </a:r>
                      <a:endParaRPr lang="zh-TW" sz="1200" b="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16.9%</a:t>
                      </a:r>
                      <a:endParaRPr lang="zh-TW" sz="1200" b="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31.9%</a:t>
                      </a:r>
                      <a:endParaRPr lang="zh-TW" sz="1200" b="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32.3%</a:t>
                      </a:r>
                      <a:endParaRPr lang="zh-TW" sz="1200" b="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:00-</a:t>
                      </a: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:00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100.0%</a:t>
                      </a:r>
                      <a:endParaRPr lang="zh-TW" sz="1200" b="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5.3%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13.5%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22.8%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28.5%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29.9%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:00-</a:t>
                      </a:r>
                      <a:r>
                        <a:rPr lang="en-US" altLang="zh-TW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sz="12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:00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100.0%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7.8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15.0%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23.4%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29.8%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24.0%</a:t>
                      </a:r>
                      <a:endParaRPr lang="zh-TW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8996" marR="1899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文字方塊 42">
            <a:extLst>
              <a:ext uri="{FF2B5EF4-FFF2-40B4-BE49-F238E27FC236}">
                <a16:creationId xmlns:a16="http://schemas.microsoft.com/office/drawing/2014/main" id="{73D6CDF4-33BB-AB7D-C654-281B553E3245}"/>
              </a:ext>
            </a:extLst>
          </p:cNvPr>
          <p:cNvSpPr txBox="1"/>
          <p:nvPr/>
        </p:nvSpPr>
        <p:spPr>
          <a:xfrm>
            <a:off x="7775122" y="2840318"/>
            <a:ext cx="4320000" cy="1200329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prstClr val="white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考量</a:t>
            </a:r>
            <a:r>
              <a:rPr kumimoji="1" lang="en-US" altLang="zh-TW" b="1" dirty="0">
                <a:solidFill>
                  <a:prstClr val="white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18-39</a:t>
            </a:r>
            <a:r>
              <a:rPr kumimoji="1" lang="zh-TW" altLang="en-US" b="1" dirty="0">
                <a:solidFill>
                  <a:prstClr val="white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歲民眾作息：</a:t>
            </a:r>
            <a:endParaRPr kumimoji="1" lang="en-US" altLang="zh-TW" b="1" dirty="0">
              <a:solidFill>
                <a:prstClr val="white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defTabSz="914400" fontAlgn="base">
              <a:spcAft>
                <a:spcPct val="0"/>
              </a:spcAft>
            </a:pPr>
            <a:r>
              <a:rPr kumimoji="1" lang="en-US" altLang="zh-TW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1.</a:t>
            </a:r>
            <a:r>
              <a:rPr kumimoji="1" lang="zh-TW" altLang="en-US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 都會地區延長到</a:t>
            </a:r>
            <a:r>
              <a:rPr kumimoji="1" lang="en-US" altLang="zh-TW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10</a:t>
            </a:r>
            <a:r>
              <a:rPr kumimoji="1" lang="zh-TW" altLang="en-US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點</a:t>
            </a:r>
            <a:endParaRPr kumimoji="1" lang="en-US" altLang="zh-TW" b="1" dirty="0">
              <a:solidFill>
                <a:srgbClr val="FFFF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342900" indent="-342900" defTabSz="914400" fontAlgn="base">
              <a:spcAft>
                <a:spcPct val="0"/>
              </a:spcAft>
              <a:buAutoNum type="arabicPeriod" startAt="2"/>
            </a:pPr>
            <a:r>
              <a:rPr kumimoji="1" lang="zh-TW" altLang="en-US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晚間</a:t>
            </a:r>
            <a:r>
              <a:rPr kumimoji="1" lang="en-US" altLang="zh-TW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8~10</a:t>
            </a:r>
            <a:r>
              <a:rPr kumimoji="1" lang="zh-TW" altLang="en-US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點間適度增加訪員人數</a:t>
            </a:r>
            <a:endParaRPr kumimoji="1" lang="en-US" altLang="zh-TW" b="1" dirty="0">
              <a:solidFill>
                <a:srgbClr val="FFFF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342900" indent="-342900" defTabSz="914400" fontAlgn="base">
              <a:spcAft>
                <a:spcPct val="0"/>
              </a:spcAft>
              <a:buAutoNum type="arabicPeriod" startAt="2"/>
            </a:pPr>
            <a:r>
              <a:rPr kumimoji="1" lang="zh-TW" altLang="en-US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偏遠地區提前於</a:t>
            </a:r>
            <a:r>
              <a:rPr kumimoji="1" lang="en-US" altLang="zh-TW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9</a:t>
            </a:r>
            <a:r>
              <a:rPr kumimoji="1" lang="zh-TW" altLang="en-US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：</a:t>
            </a:r>
            <a:r>
              <a:rPr kumimoji="1" lang="en-US" altLang="zh-TW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30</a:t>
            </a:r>
            <a:r>
              <a:rPr kumimoji="1" lang="zh-TW" altLang="en-US" b="1" dirty="0">
                <a:solidFill>
                  <a:srgbClr val="FFFF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停止撥號</a:t>
            </a:r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DB8ADD6C-87DC-4E9E-BDDF-CCC7A6F2BCF5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量化調查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: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電訪調查方法</a:t>
            </a:r>
          </a:p>
        </p:txBody>
      </p:sp>
    </p:spTree>
    <p:extLst>
      <p:ext uri="{BB962C8B-B14F-4D97-AF65-F5344CB8AC3E}">
        <p14:creationId xmlns:p14="http://schemas.microsoft.com/office/powerpoint/2010/main" val="7913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F7132-DE26-A9A6-CB26-6B2E9A5E4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68EB07-7BD1-1349-D6BE-D2309A4E2E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5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69F005-AE57-BEFE-C7DF-6BF12DD71E61}"/>
              </a:ext>
            </a:extLst>
          </p:cNvPr>
          <p:cNvSpPr/>
          <p:nvPr/>
        </p:nvSpPr>
        <p:spPr>
          <a:xfrm>
            <a:off x="411374" y="1640220"/>
            <a:ext cx="5400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至少完成</a:t>
            </a:r>
            <a:r>
              <a:rPr kumimoji="1"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1"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,000</a:t>
            </a:r>
            <a:r>
              <a:rPr kumimoji="1" lang="zh-TW" alt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份有使用經驗者</a:t>
            </a:r>
            <a:endParaRPr kumimoji="1" lang="en-US" altLang="zh-TW" sz="2000" dirty="0">
              <a:solidFill>
                <a:srgbClr val="FF0000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defTabSz="914400" fontAlgn="base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抽樣方法：</a:t>
            </a:r>
            <a:endParaRPr kumimoji="1" lang="en-US" altLang="zh-TW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lvl="1" indent="-179388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CATI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r>
              <a:rPr kumimoji="1" lang="en-US" altLang="zh-TW" sz="2000" b="1" u="sng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760</a:t>
            </a:r>
            <a:r>
              <a:rPr kumimoji="1" lang="zh-TW" altLang="en-US" sz="2000" b="1" u="sng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萬筆中華電信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市話資料庫</a:t>
            </a:r>
            <a:endParaRPr kumimoji="1" lang="en-US" altLang="zh-TW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lvl="1" indent="-179388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採</a:t>
            </a:r>
            <a:r>
              <a:rPr kumimoji="1" lang="zh-TW" altLang="en-US" sz="2000" b="1" u="sng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分層隨機抽樣法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lang="en-US" altLang="zh-TW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lvl="1" indent="-179388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運用「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規模</a:t>
            </a:r>
            <a:r>
              <a:rPr kumimoji="1" lang="zh-TW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等比例機率抽樣」</a:t>
            </a:r>
            <a:r>
              <a:rPr kumimoji="1" lang="en-US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PPS</a:t>
            </a:r>
            <a:r>
              <a:rPr kumimoji="1" lang="en-US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抽出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電話</a:t>
            </a:r>
            <a:r>
              <a:rPr kumimoji="1" lang="zh-TW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局碼組合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1" lang="zh-TW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kumimoji="1"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4</a:t>
            </a:r>
            <a:r>
              <a:rPr kumimoji="1" lang="zh-TW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碼隨機</a:t>
            </a:r>
            <a:r>
              <a:rPr kumimoji="1" lang="zh-TW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組合訪問電話樣本。</a:t>
            </a:r>
            <a:endParaRPr kumimoji="1" lang="en-US" altLang="zh-TW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defTabSz="914400" fontAlgn="base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電話接通之後</a:t>
            </a:r>
            <a:r>
              <a:rPr kumimoji="1" lang="zh-TW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排除非住宅用戶</a:t>
            </a:r>
            <a:endParaRPr kumimoji="1" lang="zh-TW" altLang="en-US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4027182-CD1C-F9D5-FA28-7DE88AB7BC6A}"/>
              </a:ext>
            </a:extLst>
          </p:cNvPr>
          <p:cNvSpPr txBox="1"/>
          <p:nvPr/>
        </p:nvSpPr>
        <p:spPr>
          <a:xfrm>
            <a:off x="411372" y="1095994"/>
            <a:ext cx="5400000" cy="461665"/>
          </a:xfrm>
          <a:prstGeom prst="rect">
            <a:avLst/>
          </a:prstGeom>
          <a:solidFill>
            <a:srgbClr val="3BA39C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prstClr val="white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市話調查</a:t>
            </a:r>
            <a:endParaRPr kumimoji="1" lang="zh-TW" altLang="en-US" sz="2400" b="1" dirty="0">
              <a:solidFill>
                <a:srgbClr val="FFFF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3AFB67-C168-8DCE-C1C2-21941C1D412A}"/>
              </a:ext>
            </a:extLst>
          </p:cNvPr>
          <p:cNvSpPr/>
          <p:nvPr/>
        </p:nvSpPr>
        <p:spPr>
          <a:xfrm>
            <a:off x="6378367" y="1640220"/>
            <a:ext cx="540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至少完成</a:t>
            </a:r>
            <a:r>
              <a:rPr kumimoji="1"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1" lang="en-US" altLang="zh-TW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,000</a:t>
            </a:r>
            <a:r>
              <a:rPr kumimoji="1" lang="zh-TW" alt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份有使用經驗者</a:t>
            </a:r>
            <a:endParaRPr kumimoji="1" lang="en-US" altLang="zh-TW" sz="2000" dirty="0">
              <a:solidFill>
                <a:srgbClr val="FF0000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defTabSz="914400" fontAlgn="base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抽樣方法：</a:t>
            </a:r>
            <a:endParaRPr kumimoji="1" lang="en-US" altLang="zh-TW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lvl="1" indent="-179388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運用「行動通信網路業務用戶號碼核配資料」前</a:t>
            </a:r>
            <a:r>
              <a:rPr kumimoji="1" lang="en-US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碼，</a:t>
            </a:r>
            <a:b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kumimoji="1" lang="en-US" altLang="zh-TW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碼隨機組合訪問電話樣本。</a:t>
            </a:r>
          </a:p>
          <a:p>
            <a:pPr marL="150812" indent="-342900" fontAlgn="base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zh-TW" altLang="en-US" sz="2000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排除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營業</a:t>
            </a:r>
            <a:r>
              <a:rPr kumimoji="1" lang="zh-TW" altLang="en-US" sz="2000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用、公司</a:t>
            </a:r>
            <a:r>
              <a:rPr kumimoji="1" lang="en-US" altLang="zh-TW" sz="2000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1" lang="zh-TW" altLang="en-US" sz="2000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單位配給使用用戶。</a:t>
            </a:r>
          </a:p>
          <a:p>
            <a:pPr marL="444500" lvl="1" indent="-179388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64A255-4337-D2B4-EA7A-DE82F9DE413A}"/>
              </a:ext>
            </a:extLst>
          </p:cNvPr>
          <p:cNvSpPr txBox="1"/>
          <p:nvPr/>
        </p:nvSpPr>
        <p:spPr>
          <a:xfrm>
            <a:off x="6378365" y="1095994"/>
            <a:ext cx="540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prstClr val="white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手機調查</a:t>
            </a:r>
            <a:endParaRPr kumimoji="1" lang="zh-TW" altLang="en-US" sz="2400" b="1" dirty="0">
              <a:solidFill>
                <a:srgbClr val="FFFF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0840E38-7D97-D369-B458-510930F3585D}"/>
              </a:ext>
            </a:extLst>
          </p:cNvPr>
          <p:cNvGrpSpPr/>
          <p:nvPr/>
        </p:nvGrpSpPr>
        <p:grpSpPr>
          <a:xfrm>
            <a:off x="5158310" y="3953296"/>
            <a:ext cx="6807433" cy="4774944"/>
            <a:chOff x="2151984" y="2343180"/>
            <a:chExt cx="10121293" cy="7099391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203CD4DD-3BEC-A7FB-007F-811B5682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1984" y="2343180"/>
              <a:ext cx="9545382" cy="4344006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3FABDFE-7D18-C756-6675-F69B8A485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5954" y="2957981"/>
              <a:ext cx="9545381" cy="5906324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EBA5B403-4714-7C04-94CC-C89535DA9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6949" y="3545774"/>
              <a:ext cx="9526328" cy="5896797"/>
            </a:xfrm>
            <a:prstGeom prst="rect">
              <a:avLst/>
            </a:prstGeom>
          </p:spPr>
        </p:pic>
      </p:grpSp>
      <p:sp>
        <p:nvSpPr>
          <p:cNvPr id="2" name="標題 3">
            <a:extLst>
              <a:ext uri="{FF2B5EF4-FFF2-40B4-BE49-F238E27FC236}">
                <a16:creationId xmlns:a16="http://schemas.microsoft.com/office/drawing/2014/main" id="{96357975-B99F-8B22-256E-EE371C70D042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量化調查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: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市話、手機調查雙軌進行</a:t>
            </a:r>
          </a:p>
        </p:txBody>
      </p:sp>
    </p:spTree>
    <p:extLst>
      <p:ext uri="{BB962C8B-B14F-4D97-AF65-F5344CB8AC3E}">
        <p14:creationId xmlns:p14="http://schemas.microsoft.com/office/powerpoint/2010/main" val="163228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6852E-9CFC-C4B4-3C7E-683875268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2FCB14-8ABD-9820-6F05-9E095A492C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6</a:t>
            </a:fld>
            <a:endParaRPr lang="zh-TW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81BB2B0-5FD8-C9CA-B104-EDE682BF9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84870"/>
              </p:ext>
            </p:extLst>
          </p:nvPr>
        </p:nvGraphicFramePr>
        <p:xfrm>
          <a:off x="4484277" y="972358"/>
          <a:ext cx="7610475" cy="57801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42218">
                  <a:extLst>
                    <a:ext uri="{9D8B030D-6E8A-4147-A177-3AD203B41FA5}">
                      <a16:colId xmlns:a16="http://schemas.microsoft.com/office/drawing/2014/main" val="2571181012"/>
                    </a:ext>
                  </a:extLst>
                </a:gridCol>
                <a:gridCol w="1218271">
                  <a:extLst>
                    <a:ext uri="{9D8B030D-6E8A-4147-A177-3AD203B41FA5}">
                      <a16:colId xmlns:a16="http://schemas.microsoft.com/office/drawing/2014/main" val="940034224"/>
                    </a:ext>
                  </a:extLst>
                </a:gridCol>
                <a:gridCol w="1311666">
                  <a:extLst>
                    <a:ext uri="{9D8B030D-6E8A-4147-A177-3AD203B41FA5}">
                      <a16:colId xmlns:a16="http://schemas.microsoft.com/office/drawing/2014/main" val="2124555498"/>
                    </a:ext>
                  </a:extLst>
                </a:gridCol>
                <a:gridCol w="1311666">
                  <a:extLst>
                    <a:ext uri="{9D8B030D-6E8A-4147-A177-3AD203B41FA5}">
                      <a16:colId xmlns:a16="http://schemas.microsoft.com/office/drawing/2014/main" val="4160094998"/>
                    </a:ext>
                  </a:extLst>
                </a:gridCol>
                <a:gridCol w="942218">
                  <a:extLst>
                    <a:ext uri="{9D8B030D-6E8A-4147-A177-3AD203B41FA5}">
                      <a16:colId xmlns:a16="http://schemas.microsoft.com/office/drawing/2014/main" val="195342532"/>
                    </a:ext>
                  </a:extLst>
                </a:gridCol>
                <a:gridCol w="942218">
                  <a:extLst>
                    <a:ext uri="{9D8B030D-6E8A-4147-A177-3AD203B41FA5}">
                      <a16:colId xmlns:a16="http://schemas.microsoft.com/office/drawing/2014/main" val="3142627321"/>
                    </a:ext>
                  </a:extLst>
                </a:gridCol>
                <a:gridCol w="942218">
                  <a:extLst>
                    <a:ext uri="{9D8B030D-6E8A-4147-A177-3AD203B41FA5}">
                      <a16:colId xmlns:a16="http://schemas.microsoft.com/office/drawing/2014/main" val="1162591323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縣市別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歲以上</a:t>
                      </a:r>
                      <a:b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母體人數</a:t>
                      </a:r>
                      <a:b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(A)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r>
                        <a:rPr lang="zh-TW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歲以上</a:t>
                      </a:r>
                      <a:br>
                        <a:rPr lang="en-US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數位金融</a:t>
                      </a:r>
                      <a:b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服務使用率</a:t>
                      </a:r>
                      <a:r>
                        <a:rPr lang="en-US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b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(B)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數位金融服務使用</a:t>
                      </a:r>
                      <a:r>
                        <a:rPr lang="zh-TW" alt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者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市話與手機合併</a:t>
                      </a:r>
                      <a:br>
                        <a:rPr lang="en-US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TW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樣本配置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240706158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母體</a:t>
                      </a: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人數</a:t>
                      </a:r>
                      <a:b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(C)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比例</a:t>
                      </a: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分布</a:t>
                      </a:r>
                      <a:br>
                        <a:rPr lang="en-US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alt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(D)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比例配置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400" b="1" kern="0" dirty="0">
                          <a:solidFill>
                            <a:schemeClr val="bg1"/>
                          </a:solidFill>
                          <a:effectLst/>
                        </a:rPr>
                        <a:t>增補後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50072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總計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20,056,099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62.5%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12,506,080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100.0%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1,947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2,000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10819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新北市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3,500,258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47.2%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1,651,812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13.2%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257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258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359207509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臺北市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2,128,562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66.9%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1,422,946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11.4%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221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221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1957290133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桃園市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1,956,251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68.2%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1,334,217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10.7%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208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4173841478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臺中市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2,406,506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60.0%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1,444,865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11.6%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225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3015760633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臺南市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1,603,781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72.7%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1,166,481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9.3%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182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182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1213720037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高雄市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2,364,463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58.8%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1,389,221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11.1%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216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216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3302424781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宜蘭縣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387,990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63.8%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247,487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39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1456722763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新竹縣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485,474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66.0%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320,574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2.6%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50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2826170877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苗栗縣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458,387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70.1%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321,249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2.6%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50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1669022605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彰化縣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1,051,241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65.4%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687,116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5.5%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107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107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3704581911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南投縣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413,538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59.5%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246,162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2145120976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雲林縣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572,428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69.5%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398,038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3.2%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1732404933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嘉義縣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428,446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60.7%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260,260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2.1%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40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449382813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屏東縣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692,699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60.0%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415,651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3.3%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3339914857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臺東縣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182,134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69.0%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125,659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u="sng" kern="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1939116881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花蓮縣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273,087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71.9%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196,260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1.6%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4246144806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澎湖縣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95,457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72.7%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69,362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0.6%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u="sng" kern="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1919192125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基隆市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319,027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70.8%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225,752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1.8%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77789815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新竹市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371,783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92.1%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342,495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2.7%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53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2211872757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嘉義市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222,762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64.7%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144,076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1.2%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22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u="sng" kern="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3969031481"/>
                  </a:ext>
                </a:extLst>
              </a:tr>
              <a:tr h="220189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</a:pPr>
                      <a:r>
                        <a:rPr lang="zh-TW" sz="1400" kern="0">
                          <a:effectLst/>
                        </a:rPr>
                        <a:t>金馬地區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141,825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68.0%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96,397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0.8%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effectLst/>
                        </a:rPr>
                        <a:t>15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1" u="sng" kern="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642" marR="16642" marT="0" marB="0" anchor="ctr"/>
                </a:tc>
                <a:extLst>
                  <a:ext uri="{0D108BD9-81ED-4DB2-BD59-A6C34878D82A}">
                    <a16:rowId xmlns:a16="http://schemas.microsoft.com/office/drawing/2014/main" val="917720330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A774B6C5-C5DD-28DC-CF08-0D0538E0C216}"/>
              </a:ext>
            </a:extLst>
          </p:cNvPr>
          <p:cNvSpPr txBox="1"/>
          <p:nvPr/>
        </p:nvSpPr>
        <p:spPr>
          <a:xfrm>
            <a:off x="36285" y="5014325"/>
            <a:ext cx="4428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7313" lvl="0" indent="-87313" algn="just"/>
            <a:r>
              <a:rPr lang="zh-TW" altLang="en-US" sz="1200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*說明：</a:t>
            </a:r>
            <a:r>
              <a:rPr lang="zh-TW" altLang="zh-TW" sz="1200" u="sng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財團法人資訊工業策進會</a:t>
            </a:r>
            <a:r>
              <a:rPr lang="en-US" altLang="zh-TW" sz="1200" u="sng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113</a:t>
            </a:r>
            <a:r>
              <a:rPr lang="zh-TW" altLang="zh-TW" sz="1200" u="sng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年智慧國家數位生活服務指標建構與維護一案</a:t>
            </a:r>
            <a:r>
              <a:rPr lang="zh-TW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，</a:t>
            </a:r>
            <a:r>
              <a:rPr lang="zh-TW" altLang="zh-TW" sz="1200" b="1" kern="100" dirty="0"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將「數位金融與行動支付」定義為提供數位金融相關服務，例如網路銀行、理財證券交易、線上投保、加密貨幣、線上信用卡支付等，及各種行動支付服務</a:t>
            </a:r>
            <a:r>
              <a:rPr lang="zh-TW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，例如</a:t>
            </a:r>
            <a:r>
              <a:rPr lang="en-US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LINE Pay</a:t>
            </a:r>
            <a:r>
              <a:rPr lang="zh-TW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、街口支付、全聯</a:t>
            </a:r>
            <a:r>
              <a:rPr lang="en-US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PX Pay</a:t>
            </a:r>
            <a:r>
              <a:rPr lang="zh-TW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、全支付、台灣</a:t>
            </a:r>
            <a:r>
              <a:rPr lang="en-US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 Pay</a:t>
            </a:r>
            <a:r>
              <a:rPr lang="zh-TW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、</a:t>
            </a:r>
            <a:r>
              <a:rPr lang="en-US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Apple Pay</a:t>
            </a:r>
            <a:r>
              <a:rPr lang="zh-TW" altLang="zh-TW" sz="1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anose="02020603050405020304" pitchFamily="18" charset="0"/>
              </a:rPr>
              <a:t>及自動繳費機。</a:t>
            </a:r>
            <a:endParaRPr lang="zh-TW" altLang="zh-TW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62A182A-9E1B-A674-E354-7B5283D68565}"/>
              </a:ext>
            </a:extLst>
          </p:cNvPr>
          <p:cNvSpPr txBox="1"/>
          <p:nvPr/>
        </p:nvSpPr>
        <p:spPr>
          <a:xfrm>
            <a:off x="299163" y="1181761"/>
            <a:ext cx="3924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以內政部</a:t>
            </a:r>
            <a:r>
              <a:rPr lang="en-US" altLang="zh-TW" sz="1600" kern="100" dirty="0">
                <a:effectLst/>
                <a:cs typeface="Times New Roman" panose="02020603050405020304" pitchFamily="18" charset="0"/>
              </a:rPr>
              <a:t>113</a:t>
            </a: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年</a:t>
            </a:r>
            <a:r>
              <a:rPr lang="en-US" altLang="zh-TW" sz="1600" kern="100" dirty="0">
                <a:effectLst/>
                <a:cs typeface="Times New Roman" panose="02020603050405020304" pitchFamily="18" charset="0"/>
              </a:rPr>
              <a:t>11</a:t>
            </a: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月人口統計資料為基礎，計算各縣市</a:t>
            </a:r>
            <a:r>
              <a:rPr lang="en-US" altLang="zh-TW" sz="1600" kern="100" dirty="0">
                <a:effectLst/>
                <a:cs typeface="Times New Roman" panose="02020603050405020304" pitchFamily="18" charset="0"/>
              </a:rPr>
              <a:t>18</a:t>
            </a: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歲以上人口數</a:t>
            </a:r>
            <a:r>
              <a:rPr lang="en-US" altLang="zh-TW" sz="1600" kern="100" dirty="0">
                <a:effectLst/>
                <a:cs typeface="Times New Roman" panose="02020603050405020304" pitchFamily="18" charset="0"/>
              </a:rPr>
              <a:t>(A)</a:t>
            </a: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。</a:t>
            </a:r>
            <a:endParaRPr lang="en-US" altLang="zh-TW" sz="1600" kern="100" dirty="0">
              <a:effectLst/>
              <a:cs typeface="Times New Roman" panose="02020603050405020304" pitchFamily="18" charset="0"/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擷取各縣市數位金融服務使用率</a:t>
            </a:r>
            <a:r>
              <a:rPr lang="en-US" altLang="zh-TW" sz="1600" kern="100" dirty="0">
                <a:effectLst/>
                <a:cs typeface="Times New Roman" panose="02020603050405020304" pitchFamily="18" charset="0"/>
              </a:rPr>
              <a:t>(B)</a:t>
            </a: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，以此比例計算各縣市數位金融服務使用人數</a:t>
            </a:r>
            <a:r>
              <a:rPr lang="en-US" altLang="zh-TW" sz="1600" kern="100" dirty="0">
                <a:effectLst/>
                <a:cs typeface="Times New Roman" panose="02020603050405020304" pitchFamily="18" charset="0"/>
              </a:rPr>
              <a:t>(C=A*B)</a:t>
            </a: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，總計</a:t>
            </a:r>
            <a:r>
              <a:rPr lang="en-US" altLang="zh-TW" sz="1600" kern="100" dirty="0">
                <a:effectLst/>
                <a:cs typeface="Times New Roman" panose="02020603050405020304" pitchFamily="18" charset="0"/>
              </a:rPr>
              <a:t>12,506,080</a:t>
            </a:r>
            <a:r>
              <a:rPr lang="zh-TW" altLang="zh-TW" sz="1600" kern="100" dirty="0">
                <a:effectLst/>
                <a:cs typeface="Times New Roman" panose="02020603050405020304" pitchFamily="18" charset="0"/>
              </a:rPr>
              <a:t>人。</a:t>
            </a:r>
            <a:endParaRPr lang="en-US" altLang="zh-TW" sz="1600" kern="100" dirty="0">
              <a:effectLst/>
              <a:cs typeface="Times New Roman" panose="02020603050405020304" pitchFamily="18" charset="0"/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1600" kern="100" dirty="0">
                <a:cs typeface="Times New Roman" panose="02020603050405020304" pitchFamily="18" charset="0"/>
              </a:rPr>
              <a:t>計算數位金融服務使用者各縣市結構分布</a:t>
            </a:r>
            <a:r>
              <a:rPr lang="en-US" altLang="zh-TW" sz="1600" kern="100" dirty="0">
                <a:cs typeface="Times New Roman" panose="02020603050405020304" pitchFamily="18" charset="0"/>
              </a:rPr>
              <a:t>(C)</a:t>
            </a:r>
            <a:r>
              <a:rPr lang="zh-TW" altLang="zh-TW" sz="1600" kern="100" dirty="0">
                <a:cs typeface="Times New Roman" panose="02020603050405020304" pitchFamily="18" charset="0"/>
              </a:rPr>
              <a:t>，為求調查分析結果之穩定性，不足</a:t>
            </a:r>
            <a:r>
              <a:rPr lang="en-US" altLang="zh-TW" sz="1600" kern="100" dirty="0">
                <a:cs typeface="Times New Roman" panose="02020603050405020304" pitchFamily="18" charset="0"/>
              </a:rPr>
              <a:t>30</a:t>
            </a:r>
            <a:r>
              <a:rPr lang="zh-TW" altLang="zh-TW" sz="1600" kern="100" dirty="0">
                <a:cs typeface="Times New Roman" panose="02020603050405020304" pitchFamily="18" charset="0"/>
              </a:rPr>
              <a:t>分之縣市增補至</a:t>
            </a:r>
            <a:r>
              <a:rPr lang="en-US" altLang="zh-TW" sz="1600" kern="100" dirty="0">
                <a:cs typeface="Times New Roman" panose="02020603050405020304" pitchFamily="18" charset="0"/>
              </a:rPr>
              <a:t>30</a:t>
            </a:r>
            <a:r>
              <a:rPr lang="zh-TW" altLang="zh-TW" sz="1600" kern="100" dirty="0">
                <a:cs typeface="Times New Roman" panose="02020603050405020304" pitchFamily="18" charset="0"/>
              </a:rPr>
              <a:t>份，總計</a:t>
            </a:r>
            <a:r>
              <a:rPr lang="en-US" altLang="zh-TW" sz="1600" kern="100" dirty="0">
                <a:cs typeface="Times New Roman" panose="02020603050405020304" pitchFamily="18" charset="0"/>
              </a:rPr>
              <a:t>2,000</a:t>
            </a:r>
            <a:r>
              <a:rPr lang="zh-TW" altLang="zh-TW" sz="1600" kern="100" dirty="0">
                <a:cs typeface="Times New Roman" panose="02020603050405020304" pitchFamily="18" charset="0"/>
              </a:rPr>
              <a:t>份有效樣本。</a:t>
            </a:r>
            <a:endParaRPr lang="en-US" altLang="zh-TW" sz="1600" kern="100" dirty="0">
              <a:cs typeface="Times New Roman" panose="02020603050405020304" pitchFamily="18" charset="0"/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kern="100" dirty="0">
                <a:cs typeface="Times New Roman" panose="02020603050405020304" pitchFamily="18" charset="0"/>
              </a:rPr>
              <a:t>調查完成後合併市話與手機樣本，依</a:t>
            </a:r>
            <a:r>
              <a:rPr lang="zh-TW" altLang="zh-TW" sz="1600" kern="100" dirty="0">
                <a:cs typeface="Times New Roman" panose="02020603050405020304" pitchFamily="18" charset="0"/>
              </a:rPr>
              <a:t>縣市人口數、性別、年齡層、教育程度</a:t>
            </a:r>
            <a:r>
              <a:rPr lang="zh-TW" altLang="en-US" sz="1600" kern="100" dirty="0">
                <a:cs typeface="Times New Roman" panose="02020603050405020304" pitchFamily="18" charset="0"/>
              </a:rPr>
              <a:t>進行檢定及加權推估，使樣本結構具有母體代表性。</a:t>
            </a:r>
            <a:endParaRPr lang="zh-TW" altLang="zh-TW" sz="1400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CD1887A-3140-3651-5C1A-715C0612AE47}"/>
              </a:ext>
            </a:extLst>
          </p:cNvPr>
          <p:cNvSpPr txBox="1"/>
          <p:nvPr/>
        </p:nvSpPr>
        <p:spPr>
          <a:xfrm>
            <a:off x="36286" y="6257096"/>
            <a:ext cx="44479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980" indent="-347980"/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註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：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18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歲以上母體人數資料來源為內政部戶政司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113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年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11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月人口統計。</a:t>
            </a:r>
            <a:endParaRPr lang="zh-TW" altLang="zh-TW" sz="1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347980" indent="-347980"/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註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：數位金融服務使用率資料來源為財團法人資訊工業策進會</a:t>
            </a:r>
            <a:r>
              <a:rPr lang="en-US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(2024)</a:t>
            </a:r>
            <a:r>
              <a:rPr lang="zh-TW" altLang="zh-TW" sz="1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，邁向智慧國家決策支援暨科技計畫推動諮詢計畫。</a:t>
            </a:r>
            <a:endParaRPr lang="zh-TW" altLang="zh-TW" sz="1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53300" y="3274341"/>
            <a:ext cx="3568700" cy="1000274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0000FF"/>
                </a:solidFill>
              </a:rPr>
              <a:t>第一階段</a:t>
            </a:r>
            <a:r>
              <a:rPr lang="zh-TW" altLang="zh-TW" b="1" dirty="0">
                <a:solidFill>
                  <a:srgbClr val="0000FF"/>
                </a:solidFill>
              </a:rPr>
              <a:t>手機調查</a:t>
            </a:r>
            <a:r>
              <a:rPr lang="zh-TW" altLang="en-US" b="1" dirty="0">
                <a:solidFill>
                  <a:srgbClr val="0000FF"/>
                </a:solidFill>
              </a:rPr>
              <a:t>先行</a:t>
            </a:r>
            <a:endParaRPr lang="en-US" altLang="zh-TW" b="1" dirty="0">
              <a:solidFill>
                <a:srgbClr val="0000FF"/>
              </a:solidFill>
            </a:endParaRPr>
          </a:p>
          <a:p>
            <a:pPr marL="723900" indent="-723900">
              <a:spcBef>
                <a:spcPts val="600"/>
              </a:spcBef>
            </a:pPr>
            <a:r>
              <a:rPr lang="zh-TW" altLang="zh-TW" b="1" dirty="0">
                <a:solidFill>
                  <a:srgbClr val="0000FF"/>
                </a:solidFill>
              </a:rPr>
              <a:t>第二階段市話調查補充各縣市數位金融服務使用者目標數</a:t>
            </a:r>
            <a:endParaRPr lang="zh-TW" altLang="en-US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63300" y="1906160"/>
            <a:ext cx="936000" cy="48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3">
            <a:extLst>
              <a:ext uri="{FF2B5EF4-FFF2-40B4-BE49-F238E27FC236}">
                <a16:creationId xmlns:a16="http://schemas.microsoft.com/office/drawing/2014/main" id="{92D9FC63-6780-8A32-6AD8-119F0D4C443B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量化調查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: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市話、手機樣本達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2,000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40006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21277-E08C-2D16-3908-F0113D2F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6EA196-3AFA-A858-1CD6-E61337282D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7</a:t>
            </a:fld>
            <a:endParaRPr lang="zh-TW" altLang="en-US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439E7960-6E75-C845-BD5D-1FFE0427C126}"/>
              </a:ext>
            </a:extLst>
          </p:cNvPr>
          <p:cNvCxnSpPr>
            <a:cxnSpLocks/>
          </p:cNvCxnSpPr>
          <p:nvPr/>
        </p:nvCxnSpPr>
        <p:spPr>
          <a:xfrm>
            <a:off x="6360691" y="6252713"/>
            <a:ext cx="175282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439E7960-6E75-C845-BD5D-1FFE0427C126}"/>
              </a:ext>
            </a:extLst>
          </p:cNvPr>
          <p:cNvCxnSpPr>
            <a:cxnSpLocks/>
          </p:cNvCxnSpPr>
          <p:nvPr/>
        </p:nvCxnSpPr>
        <p:spPr>
          <a:xfrm>
            <a:off x="6243016" y="5891967"/>
            <a:ext cx="175282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439E7960-6E75-C845-BD5D-1FFE0427C126}"/>
              </a:ext>
            </a:extLst>
          </p:cNvPr>
          <p:cNvCxnSpPr>
            <a:cxnSpLocks/>
            <a:stCxn id="54" idx="3"/>
            <a:endCxn id="61" idx="1"/>
          </p:cNvCxnSpPr>
          <p:nvPr/>
        </p:nvCxnSpPr>
        <p:spPr>
          <a:xfrm>
            <a:off x="1314043" y="4390322"/>
            <a:ext cx="1590783" cy="295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圓角矩形 19">
            <a:extLst>
              <a:ext uri="{FF2B5EF4-FFF2-40B4-BE49-F238E27FC236}">
                <a16:creationId xmlns:a16="http://schemas.microsoft.com/office/drawing/2014/main" id="{AAACACCD-64E3-14C6-7D35-62D055D05FEF}"/>
              </a:ext>
            </a:extLst>
          </p:cNvPr>
          <p:cNvSpPr/>
          <p:nvPr/>
        </p:nvSpPr>
        <p:spPr>
          <a:xfrm>
            <a:off x="5504037" y="1889670"/>
            <a:ext cx="3136731" cy="78889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數位金融使用行為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滿意度與服務項目評價</a:t>
            </a:r>
          </a:p>
        </p:txBody>
      </p:sp>
      <p:cxnSp>
        <p:nvCxnSpPr>
          <p:cNvPr id="46" name="肘形接點 4">
            <a:extLst>
              <a:ext uri="{FF2B5EF4-FFF2-40B4-BE49-F238E27FC236}">
                <a16:creationId xmlns:a16="http://schemas.microsoft.com/office/drawing/2014/main" id="{D8C525CD-3C33-6FE7-D12E-DC599328F224}"/>
              </a:ext>
            </a:extLst>
          </p:cNvPr>
          <p:cNvCxnSpPr>
            <a:cxnSpLocks/>
            <a:stCxn id="61" idx="3"/>
            <a:endCxn id="40" idx="1"/>
          </p:cNvCxnSpPr>
          <p:nvPr/>
        </p:nvCxnSpPr>
        <p:spPr>
          <a:xfrm flipV="1">
            <a:off x="4653708" y="2284115"/>
            <a:ext cx="850329" cy="213572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肘形接點 23">
            <a:extLst>
              <a:ext uri="{FF2B5EF4-FFF2-40B4-BE49-F238E27FC236}">
                <a16:creationId xmlns:a16="http://schemas.microsoft.com/office/drawing/2014/main" id="{C26590B0-B833-C0AC-D180-6DB88D46C37C}"/>
              </a:ext>
            </a:extLst>
          </p:cNvPr>
          <p:cNvCxnSpPr>
            <a:cxnSpLocks/>
          </p:cNvCxnSpPr>
          <p:nvPr/>
        </p:nvCxnSpPr>
        <p:spPr>
          <a:xfrm>
            <a:off x="4005860" y="4419842"/>
            <a:ext cx="1440000" cy="1641271"/>
          </a:xfrm>
          <a:prstGeom prst="bentConnector3">
            <a:avLst>
              <a:gd name="adj1" fmla="val 73936"/>
            </a:avLst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圓角矩形 8">
            <a:extLst>
              <a:ext uri="{FF2B5EF4-FFF2-40B4-BE49-F238E27FC236}">
                <a16:creationId xmlns:a16="http://schemas.microsoft.com/office/drawing/2014/main" id="{A3C7D091-652A-E60A-6643-CACCFA47FED3}"/>
              </a:ext>
            </a:extLst>
          </p:cNvPr>
          <p:cNvSpPr/>
          <p:nvPr/>
        </p:nvSpPr>
        <p:spPr>
          <a:xfrm>
            <a:off x="2831247" y="2285609"/>
            <a:ext cx="1935548" cy="5635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推估</a:t>
            </a:r>
            <a:r>
              <a:rPr kumimoji="1" lang="zh-TW" altLang="en-US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數位金融服務使用</a:t>
            </a:r>
            <a:r>
              <a:rPr kumimoji="1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人數</a:t>
            </a:r>
            <a:endParaRPr kumimoji="1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4" name="圓角矩形 2">
            <a:extLst>
              <a:ext uri="{FF2B5EF4-FFF2-40B4-BE49-F238E27FC236}">
                <a16:creationId xmlns:a16="http://schemas.microsoft.com/office/drawing/2014/main" id="{2B9CFE2F-A46F-063F-EBA8-CBFB2B79835E}"/>
              </a:ext>
            </a:extLst>
          </p:cNvPr>
          <p:cNvSpPr/>
          <p:nvPr/>
        </p:nvSpPr>
        <p:spPr>
          <a:xfrm>
            <a:off x="900762" y="3166322"/>
            <a:ext cx="413281" cy="2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十八歲以上民眾接聽電話</a:t>
            </a:r>
          </a:p>
        </p:txBody>
      </p:sp>
      <p:sp>
        <p:nvSpPr>
          <p:cNvPr id="55" name="圓角矩形 2">
            <a:extLst>
              <a:ext uri="{FF2B5EF4-FFF2-40B4-BE49-F238E27FC236}">
                <a16:creationId xmlns:a16="http://schemas.microsoft.com/office/drawing/2014/main" id="{943FE81F-05B7-0D8C-3132-62575AD432C4}"/>
              </a:ext>
            </a:extLst>
          </p:cNvPr>
          <p:cNvSpPr/>
          <p:nvPr/>
        </p:nvSpPr>
        <p:spPr>
          <a:xfrm>
            <a:off x="1438243" y="3166322"/>
            <a:ext cx="1332000" cy="2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基本資料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性別</a:t>
            </a:r>
            <a:endParaRPr lang="en-US" altLang="zh-TW" sz="1600" kern="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年齡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居住縣市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教育程度</a:t>
            </a:r>
            <a:endParaRPr lang="en-US" altLang="zh-TW" sz="1600" kern="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個人月收入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6" name="圓角矩形 20">
            <a:extLst>
              <a:ext uri="{FF2B5EF4-FFF2-40B4-BE49-F238E27FC236}">
                <a16:creationId xmlns:a16="http://schemas.microsoft.com/office/drawing/2014/main" id="{070C3524-9001-586A-23A1-0482C3810F40}"/>
              </a:ext>
            </a:extLst>
          </p:cNvPr>
          <p:cNvSpPr/>
          <p:nvPr/>
        </p:nvSpPr>
        <p:spPr>
          <a:xfrm>
            <a:off x="5555540" y="1388375"/>
            <a:ext cx="4569323" cy="48441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有使用數位金融服務者</a:t>
            </a:r>
            <a:r>
              <a:rPr kumimoji="0" lang="en-US" altLang="zh-TW" sz="1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至少</a:t>
            </a:r>
            <a:r>
              <a:rPr kumimoji="0" lang="en-US" altLang="zh-TW" sz="1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2,000</a:t>
            </a:r>
            <a:r>
              <a:rPr lang="zh-TW" altLang="en-US" sz="1400" u="sng" kern="0" dirty="0">
                <a:solidFill>
                  <a:srgbClr val="0070C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份有效樣本</a:t>
            </a:r>
            <a:r>
              <a:rPr lang="en-US" altLang="zh-TW" sz="1400" u="sng" kern="0" dirty="0">
                <a:solidFill>
                  <a:srgbClr val="0070C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zh-TW" altLang="en-US" sz="200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" name="圓角矩形 29">
            <a:extLst>
              <a:ext uri="{FF2B5EF4-FFF2-40B4-BE49-F238E27FC236}">
                <a16:creationId xmlns:a16="http://schemas.microsoft.com/office/drawing/2014/main" id="{5C34FF98-CE52-2684-6973-A9F7AF7D6A17}"/>
              </a:ext>
            </a:extLst>
          </p:cNvPr>
          <p:cNvSpPr/>
          <p:nvPr/>
        </p:nvSpPr>
        <p:spPr>
          <a:xfrm>
            <a:off x="9129803" y="5662383"/>
            <a:ext cx="1285895" cy="797461"/>
          </a:xfrm>
          <a:prstGeom prst="roundRect">
            <a:avLst/>
          </a:prstGeom>
          <a:solidFill>
            <a:srgbClr val="3BA3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接受訪談的意願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148D7076-DC9B-4924-E3A1-806958657584}"/>
              </a:ext>
            </a:extLst>
          </p:cNvPr>
          <p:cNvCxnSpPr>
            <a:cxnSpLocks/>
          </p:cNvCxnSpPr>
          <p:nvPr/>
        </p:nvCxnSpPr>
        <p:spPr>
          <a:xfrm>
            <a:off x="7599420" y="6075631"/>
            <a:ext cx="1476000" cy="0"/>
          </a:xfrm>
          <a:prstGeom prst="straightConnector1">
            <a:avLst/>
          </a:prstGeom>
          <a:noFill/>
          <a:ln w="6350" cap="flat" cmpd="sng" algn="ctr">
            <a:solidFill>
              <a:srgbClr val="2B7973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AAF0B549-4E5E-AC2A-6244-D5BFFA59A2C3}"/>
              </a:ext>
            </a:extLst>
          </p:cNvPr>
          <p:cNvCxnSpPr>
            <a:cxnSpLocks/>
          </p:cNvCxnSpPr>
          <p:nvPr/>
        </p:nvCxnSpPr>
        <p:spPr>
          <a:xfrm>
            <a:off x="9750415" y="2895648"/>
            <a:ext cx="1" cy="2748268"/>
          </a:xfrm>
          <a:prstGeom prst="straightConnector1">
            <a:avLst/>
          </a:prstGeom>
          <a:noFill/>
          <a:ln w="6350" cap="flat" cmpd="sng" algn="ctr">
            <a:solidFill>
              <a:srgbClr val="2B7973"/>
            </a:solidFill>
            <a:prstDash val="dash"/>
            <a:miter lim="800000"/>
            <a:tailEnd type="triangle"/>
          </a:ln>
          <a:effectLst/>
        </p:spPr>
      </p:cxnSp>
      <p:grpSp>
        <p:nvGrpSpPr>
          <p:cNvPr id="60" name="群組 59"/>
          <p:cNvGrpSpPr/>
          <p:nvPr/>
        </p:nvGrpSpPr>
        <p:grpSpPr>
          <a:xfrm>
            <a:off x="2904826" y="2889842"/>
            <a:ext cx="1748882" cy="3060000"/>
            <a:chOff x="2570182" y="2116240"/>
            <a:chExt cx="1748882" cy="3060000"/>
          </a:xfrm>
        </p:grpSpPr>
        <p:sp>
          <p:nvSpPr>
            <p:cNvPr id="61" name="圓角矩形 2">
              <a:extLst>
                <a:ext uri="{FF2B5EF4-FFF2-40B4-BE49-F238E27FC236}">
                  <a16:creationId xmlns:a16="http://schemas.microsoft.com/office/drawing/2014/main" id="{471DC4EB-8D37-FB37-C780-854BB8DA5CB9}"/>
                </a:ext>
              </a:extLst>
            </p:cNvPr>
            <p:cNvSpPr/>
            <p:nvPr/>
          </p:nvSpPr>
          <p:spPr>
            <a:xfrm>
              <a:off x="2570182" y="2116240"/>
              <a:ext cx="1748882" cy="30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最近</a:t>
              </a: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三個月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有無使用以下</a:t>
              </a:r>
              <a:b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數位金融服務</a:t>
              </a:r>
              <a:b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複選題</a:t>
              </a: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2" name="圓角矩形 61">
              <a:extLst>
                <a:ext uri="{FF2B5EF4-FFF2-40B4-BE49-F238E27FC236}">
                  <a16:creationId xmlns:a16="http://schemas.microsoft.com/office/drawing/2014/main" id="{3693CE16-9AFF-4D2A-9D50-77EF8CB443F3}"/>
                </a:ext>
              </a:extLst>
            </p:cNvPr>
            <p:cNvSpPr/>
            <p:nvPr/>
          </p:nvSpPr>
          <p:spPr>
            <a:xfrm>
              <a:off x="2658527" y="3278688"/>
              <a:ext cx="1008000" cy="504000"/>
            </a:xfrm>
            <a:prstGeom prst="roundRect">
              <a:avLst>
                <a:gd name="adj" fmla="val 12095"/>
              </a:avLst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網路銀行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行動銀行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3" name="圓角矩形 98">
              <a:extLst>
                <a:ext uri="{FF2B5EF4-FFF2-40B4-BE49-F238E27FC236}">
                  <a16:creationId xmlns:a16="http://schemas.microsoft.com/office/drawing/2014/main" id="{8FB51436-9D98-97D3-9A9A-538C9EF340DA}"/>
                </a:ext>
              </a:extLst>
            </p:cNvPr>
            <p:cNvSpPr/>
            <p:nvPr/>
          </p:nvSpPr>
          <p:spPr>
            <a:xfrm>
              <a:off x="3732068" y="3278688"/>
              <a:ext cx="504000" cy="504000"/>
            </a:xfrm>
            <a:prstGeom prst="roundRect">
              <a:avLst>
                <a:gd name="adj" fmla="val 12095"/>
              </a:avLst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行動支付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4" name="圓角矩形 98">
              <a:extLst>
                <a:ext uri="{FF2B5EF4-FFF2-40B4-BE49-F238E27FC236}">
                  <a16:creationId xmlns:a16="http://schemas.microsoft.com/office/drawing/2014/main" id="{E274EF60-B589-5DE0-8BD2-8B80B866B945}"/>
                </a:ext>
              </a:extLst>
            </p:cNvPr>
            <p:cNvSpPr/>
            <p:nvPr/>
          </p:nvSpPr>
          <p:spPr>
            <a:xfrm>
              <a:off x="2658526" y="3802476"/>
              <a:ext cx="1577541" cy="700211"/>
            </a:xfrm>
            <a:prstGeom prst="roundRect">
              <a:avLst>
                <a:gd name="adj" fmla="val 12095"/>
              </a:avLst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/>
            <a:lstStyle/>
            <a:p>
              <a:pPr algn="ctr">
                <a:defRPr/>
              </a:pPr>
              <a:r>
                <a:rPr lang="zh-TW" altLang="en-US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以手機或電腦進行證券</a:t>
              </a:r>
              <a:r>
                <a:rPr lang="en-US" altLang="zh-TW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期貨</a:t>
              </a:r>
              <a:r>
                <a:rPr lang="en-US" altLang="zh-TW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選擇權</a:t>
              </a:r>
              <a:r>
                <a:rPr lang="en-US" altLang="zh-TW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基金交易</a:t>
              </a:r>
              <a:endParaRPr lang="en-US" altLang="zh-TW" sz="1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5" name="圓角矩形 98">
              <a:extLst>
                <a:ext uri="{FF2B5EF4-FFF2-40B4-BE49-F238E27FC236}">
                  <a16:creationId xmlns:a16="http://schemas.microsoft.com/office/drawing/2014/main" id="{E274EF60-B589-5DE0-8BD2-8B80B866B945}"/>
                </a:ext>
              </a:extLst>
            </p:cNvPr>
            <p:cNvSpPr/>
            <p:nvPr/>
          </p:nvSpPr>
          <p:spPr>
            <a:xfrm>
              <a:off x="2647407" y="4522475"/>
              <a:ext cx="1577541" cy="504000"/>
            </a:xfrm>
            <a:prstGeom prst="roundRect">
              <a:avLst>
                <a:gd name="adj" fmla="val 12095"/>
              </a:avLst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/>
            <a:lstStyle/>
            <a:p>
              <a:r>
                <a:rPr lang="zh-TW" altLang="en-US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網路投保及線上申辦保險服務</a:t>
              </a:r>
              <a:endParaRPr lang="en-US" altLang="zh-TW" sz="1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圓角矩形 98">
            <a:extLst>
              <a:ext uri="{FF2B5EF4-FFF2-40B4-BE49-F238E27FC236}">
                <a16:creationId xmlns:a16="http://schemas.microsoft.com/office/drawing/2014/main" id="{E274EF60-B589-5DE0-8BD2-8B80B866B945}"/>
              </a:ext>
            </a:extLst>
          </p:cNvPr>
          <p:cNvSpPr/>
          <p:nvPr/>
        </p:nvSpPr>
        <p:spPr>
          <a:xfrm>
            <a:off x="5555540" y="5702072"/>
            <a:ext cx="1440000" cy="360000"/>
          </a:xfrm>
          <a:prstGeom prst="roundRect">
            <a:avLst>
              <a:gd name="adj" fmla="val 12095"/>
            </a:avLst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/>
          <a:lstStyle/>
          <a:p>
            <a:pPr algn="ctr"/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沒有使用經驗者</a:t>
            </a:r>
            <a:endParaRPr lang="en-US" altLang="zh-TW" sz="14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7" name="圓角矩形 98">
            <a:extLst>
              <a:ext uri="{FF2B5EF4-FFF2-40B4-BE49-F238E27FC236}">
                <a16:creationId xmlns:a16="http://schemas.microsoft.com/office/drawing/2014/main" id="{E274EF60-B589-5DE0-8BD2-8B80B866B945}"/>
              </a:ext>
            </a:extLst>
          </p:cNvPr>
          <p:cNvSpPr/>
          <p:nvPr/>
        </p:nvSpPr>
        <p:spPr>
          <a:xfrm>
            <a:off x="5555541" y="6095839"/>
            <a:ext cx="1440000" cy="360000"/>
          </a:xfrm>
          <a:prstGeom prst="roundRect">
            <a:avLst>
              <a:gd name="adj" fmla="val 12095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/>
          <a:lstStyle/>
          <a:p>
            <a:pPr algn="ctr"/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中斷使用者</a:t>
            </a:r>
            <a:endParaRPr lang="en-US" altLang="zh-TW" sz="14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8" name="圓角矩形 98">
            <a:extLst>
              <a:ext uri="{FF2B5EF4-FFF2-40B4-BE49-F238E27FC236}">
                <a16:creationId xmlns:a16="http://schemas.microsoft.com/office/drawing/2014/main" id="{E274EF60-B589-5DE0-8BD2-8B80B866B945}"/>
              </a:ext>
            </a:extLst>
          </p:cNvPr>
          <p:cNvSpPr/>
          <p:nvPr/>
        </p:nvSpPr>
        <p:spPr>
          <a:xfrm>
            <a:off x="7119431" y="5701114"/>
            <a:ext cx="1440000" cy="360000"/>
          </a:xfrm>
          <a:prstGeom prst="roundRect">
            <a:avLst>
              <a:gd name="adj" fmla="val 12095"/>
            </a:avLst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/>
          <a:lstStyle/>
          <a:p>
            <a:pPr algn="ctr"/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沒有原因</a:t>
            </a:r>
            <a:endParaRPr lang="en-US" altLang="zh-TW" sz="14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9" name="流程圖: 磁碟 68"/>
          <p:cNvSpPr/>
          <p:nvPr/>
        </p:nvSpPr>
        <p:spPr>
          <a:xfrm>
            <a:off x="6528773" y="3640690"/>
            <a:ext cx="1152000" cy="468000"/>
          </a:xfrm>
          <a:prstGeom prst="flowChartMagneticDisk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使用滿意度</a:t>
            </a:r>
          </a:p>
        </p:txBody>
      </p:sp>
      <p:sp>
        <p:nvSpPr>
          <p:cNvPr id="70" name="圓角矩形 98">
            <a:extLst>
              <a:ext uri="{FF2B5EF4-FFF2-40B4-BE49-F238E27FC236}">
                <a16:creationId xmlns:a16="http://schemas.microsoft.com/office/drawing/2014/main" id="{E274EF60-B589-5DE0-8BD2-8B80B866B945}"/>
              </a:ext>
            </a:extLst>
          </p:cNvPr>
          <p:cNvSpPr/>
          <p:nvPr/>
        </p:nvSpPr>
        <p:spPr>
          <a:xfrm>
            <a:off x="7119432" y="6094881"/>
            <a:ext cx="1440000" cy="360000"/>
          </a:xfrm>
          <a:prstGeom prst="roundRect">
            <a:avLst>
              <a:gd name="adj" fmla="val 12095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/>
          <a:lstStyle/>
          <a:p>
            <a:pPr algn="ctr"/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中斷使用原因</a:t>
            </a:r>
            <a:endParaRPr lang="en-US" altLang="zh-TW" sz="14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1" name="流程圖: 磁碟 70"/>
          <p:cNvSpPr/>
          <p:nvPr/>
        </p:nvSpPr>
        <p:spPr>
          <a:xfrm>
            <a:off x="6529915" y="3332851"/>
            <a:ext cx="1152000" cy="468000"/>
          </a:xfrm>
          <a:prstGeom prst="flowChartMagneticDisk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最常使用項目</a:t>
            </a:r>
          </a:p>
        </p:txBody>
      </p:sp>
      <p:sp>
        <p:nvSpPr>
          <p:cNvPr id="72" name="流程圖: 磁碟 71"/>
          <p:cNvSpPr/>
          <p:nvPr/>
        </p:nvSpPr>
        <p:spPr>
          <a:xfrm>
            <a:off x="6529915" y="3023817"/>
            <a:ext cx="1152000" cy="468000"/>
          </a:xfrm>
          <a:prstGeom prst="flowChartMagneticDisk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使用多久</a:t>
            </a:r>
          </a:p>
        </p:txBody>
      </p:sp>
      <p:sp>
        <p:nvSpPr>
          <p:cNvPr id="73" name="流程圖: 磁碟 72"/>
          <p:cNvSpPr/>
          <p:nvPr/>
        </p:nvSpPr>
        <p:spPr>
          <a:xfrm>
            <a:off x="6529915" y="2714122"/>
            <a:ext cx="1152000" cy="468000"/>
          </a:xfrm>
          <a:prstGeom prst="flowChartMagneticDisk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使用頻率</a:t>
            </a:r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439E7960-6E75-C845-BD5D-1FFE0427C126}"/>
              </a:ext>
            </a:extLst>
          </p:cNvPr>
          <p:cNvCxnSpPr>
            <a:cxnSpLocks/>
            <a:stCxn id="69" idx="3"/>
            <a:endCxn id="77" idx="0"/>
          </p:cNvCxnSpPr>
          <p:nvPr/>
        </p:nvCxnSpPr>
        <p:spPr>
          <a:xfrm flipH="1">
            <a:off x="6613709" y="4108690"/>
            <a:ext cx="491064" cy="193281"/>
          </a:xfrm>
          <a:prstGeom prst="straightConnector1">
            <a:avLst/>
          </a:prstGeom>
          <a:ln w="9525">
            <a:solidFill>
              <a:srgbClr val="0000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439E7960-6E75-C845-BD5D-1FFE0427C126}"/>
              </a:ext>
            </a:extLst>
          </p:cNvPr>
          <p:cNvCxnSpPr>
            <a:cxnSpLocks/>
            <a:stCxn id="69" idx="3"/>
            <a:endCxn id="81" idx="0"/>
          </p:cNvCxnSpPr>
          <p:nvPr/>
        </p:nvCxnSpPr>
        <p:spPr>
          <a:xfrm>
            <a:off x="7104773" y="4108690"/>
            <a:ext cx="577571" cy="193281"/>
          </a:xfrm>
          <a:prstGeom prst="straightConnector1">
            <a:avLst/>
          </a:prstGeom>
          <a:ln w="9525">
            <a:solidFill>
              <a:srgbClr val="0000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6" name="群組 75"/>
          <p:cNvGrpSpPr/>
          <p:nvPr/>
        </p:nvGrpSpPr>
        <p:grpSpPr>
          <a:xfrm>
            <a:off x="6199709" y="4301971"/>
            <a:ext cx="837590" cy="638155"/>
            <a:chOff x="4964993" y="3593088"/>
            <a:chExt cx="837590" cy="638155"/>
          </a:xfrm>
        </p:grpSpPr>
        <p:sp>
          <p:nvSpPr>
            <p:cNvPr id="77" name="橢圓 76"/>
            <p:cNvSpPr/>
            <p:nvPr/>
          </p:nvSpPr>
          <p:spPr>
            <a:xfrm>
              <a:off x="4964993" y="3593088"/>
              <a:ext cx="828000" cy="32087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滿意</a:t>
              </a:r>
              <a:endPara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項目</a:t>
              </a:r>
            </a:p>
          </p:txBody>
        </p:sp>
        <p:sp>
          <p:nvSpPr>
            <p:cNvPr id="78" name="橢圓 77"/>
            <p:cNvSpPr/>
            <p:nvPr/>
          </p:nvSpPr>
          <p:spPr>
            <a:xfrm>
              <a:off x="4974583" y="3910369"/>
              <a:ext cx="828000" cy="32087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滿意</a:t>
              </a:r>
              <a:endPara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原因</a:t>
              </a: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7268344" y="4301971"/>
            <a:ext cx="837590" cy="638155"/>
            <a:chOff x="6033628" y="3608749"/>
            <a:chExt cx="837590" cy="638155"/>
          </a:xfrm>
        </p:grpSpPr>
        <p:sp>
          <p:nvSpPr>
            <p:cNvPr id="81" name="橢圓 80"/>
            <p:cNvSpPr/>
            <p:nvPr/>
          </p:nvSpPr>
          <p:spPr>
            <a:xfrm>
              <a:off x="6033628" y="3608749"/>
              <a:ext cx="828000" cy="320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不滿意項目</a:t>
              </a:r>
            </a:p>
          </p:txBody>
        </p:sp>
        <p:sp>
          <p:nvSpPr>
            <p:cNvPr id="83" name="橢圓 82"/>
            <p:cNvSpPr/>
            <p:nvPr/>
          </p:nvSpPr>
          <p:spPr>
            <a:xfrm>
              <a:off x="6043218" y="3926030"/>
              <a:ext cx="828000" cy="320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不滿意原因</a:t>
              </a:r>
            </a:p>
          </p:txBody>
        </p:sp>
      </p:grpSp>
      <p:sp>
        <p:nvSpPr>
          <p:cNvPr id="84" name="圓角矩形 8">
            <a:extLst>
              <a:ext uri="{FF2B5EF4-FFF2-40B4-BE49-F238E27FC236}">
                <a16:creationId xmlns:a16="http://schemas.microsoft.com/office/drawing/2014/main" id="{A3C7D091-652A-E60A-6643-CACCFA47FED3}"/>
              </a:ext>
            </a:extLst>
          </p:cNvPr>
          <p:cNvSpPr/>
          <p:nvPr/>
        </p:nvSpPr>
        <p:spPr>
          <a:xfrm>
            <a:off x="5537067" y="2726703"/>
            <a:ext cx="972000" cy="61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kumimoji="1" lang="zh-TW" altLang="en-US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依有使用</a:t>
            </a:r>
            <a:r>
              <a:rPr kumimoji="1" lang="zh-TW" altLang="en-US" sz="11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金融服務項目</a:t>
            </a:r>
            <a:endParaRPr kumimoji="1" lang="en-US" altLang="zh-TW" sz="11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逐一詢問</a:t>
            </a:r>
            <a:endParaRPr kumimoji="1" lang="en-US" altLang="zh-TW" sz="11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1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8792427" y="2834367"/>
            <a:ext cx="1919519" cy="2146816"/>
            <a:chOff x="8538878" y="2335293"/>
            <a:chExt cx="1919519" cy="2146816"/>
          </a:xfrm>
        </p:grpSpPr>
        <p:sp>
          <p:nvSpPr>
            <p:cNvPr id="86" name="圓角矩形 29">
              <a:extLst>
                <a:ext uri="{FF2B5EF4-FFF2-40B4-BE49-F238E27FC236}">
                  <a16:creationId xmlns:a16="http://schemas.microsoft.com/office/drawing/2014/main" id="{06D4BC5C-2E6C-DFF2-19D2-7EDE3E3180EA}"/>
                </a:ext>
              </a:extLst>
            </p:cNvPr>
            <p:cNvSpPr/>
            <p:nvPr/>
          </p:nvSpPr>
          <p:spPr>
            <a:xfrm>
              <a:off x="8538878" y="2335293"/>
              <a:ext cx="1919519" cy="2146816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數位金融</a:t>
              </a:r>
              <a:endPara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服務未來性</a:t>
              </a:r>
              <a:endPara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8" name="圓角矩形 87">
              <a:extLst>
                <a:ext uri="{FF2B5EF4-FFF2-40B4-BE49-F238E27FC236}">
                  <a16:creationId xmlns:a16="http://schemas.microsoft.com/office/drawing/2014/main" id="{3693CE16-9AFF-4D2A-9D50-77EF8CB443F3}"/>
                </a:ext>
              </a:extLst>
            </p:cNvPr>
            <p:cNvSpPr/>
            <p:nvPr/>
          </p:nvSpPr>
          <p:spPr>
            <a:xfrm>
              <a:off x="8606351" y="3108853"/>
              <a:ext cx="1773781" cy="360000"/>
            </a:xfrm>
            <a:prstGeom prst="roundRect">
              <a:avLst>
                <a:gd name="adj" fmla="val 12095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交易安全信心程度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9" name="圓角矩形 88">
              <a:extLst>
                <a:ext uri="{FF2B5EF4-FFF2-40B4-BE49-F238E27FC236}">
                  <a16:creationId xmlns:a16="http://schemas.microsoft.com/office/drawing/2014/main" id="{3693CE16-9AFF-4D2A-9D50-77EF8CB443F3}"/>
                </a:ext>
              </a:extLst>
            </p:cNvPr>
            <p:cNvSpPr/>
            <p:nvPr/>
          </p:nvSpPr>
          <p:spPr>
            <a:xfrm>
              <a:off x="8606351" y="3541524"/>
              <a:ext cx="1773781" cy="360000"/>
            </a:xfrm>
            <a:prstGeom prst="roundRect">
              <a:avLst>
                <a:gd name="adj" fmla="val 12095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數位金融整體滿意度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0" name="圓角矩形 89">
              <a:extLst>
                <a:ext uri="{FF2B5EF4-FFF2-40B4-BE49-F238E27FC236}">
                  <a16:creationId xmlns:a16="http://schemas.microsoft.com/office/drawing/2014/main" id="{3693CE16-9AFF-4D2A-9D50-77EF8CB443F3}"/>
                </a:ext>
              </a:extLst>
            </p:cNvPr>
            <p:cNvSpPr/>
            <p:nvPr/>
          </p:nvSpPr>
          <p:spPr>
            <a:xfrm>
              <a:off x="8603847" y="3980011"/>
              <a:ext cx="1773781" cy="360000"/>
            </a:xfrm>
            <a:prstGeom prst="roundRect">
              <a:avLst>
                <a:gd name="adj" fmla="val 12095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/>
            <a:lstStyle/>
            <a:p>
              <a:pPr lvl="0" algn="ctr">
                <a:defRPr/>
              </a:pPr>
              <a:r>
                <a:rPr lang="zh-TW" altLang="zh-TW" sz="14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期待未來發展重點</a:t>
              </a:r>
              <a:endPara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1" name="肘形接點 23">
            <a:extLst>
              <a:ext uri="{FF2B5EF4-FFF2-40B4-BE49-F238E27FC236}">
                <a16:creationId xmlns:a16="http://schemas.microsoft.com/office/drawing/2014/main" id="{C26590B0-B833-C0AC-D180-6DB88D46C37C}"/>
              </a:ext>
            </a:extLst>
          </p:cNvPr>
          <p:cNvCxnSpPr>
            <a:cxnSpLocks/>
            <a:stCxn id="40" idx="3"/>
            <a:endCxn id="86" idx="0"/>
          </p:cNvCxnSpPr>
          <p:nvPr/>
        </p:nvCxnSpPr>
        <p:spPr>
          <a:xfrm>
            <a:off x="8640768" y="2284115"/>
            <a:ext cx="1111419" cy="550252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92" name="圓角矩形 8">
            <a:extLst>
              <a:ext uri="{FF2B5EF4-FFF2-40B4-BE49-F238E27FC236}">
                <a16:creationId xmlns:a16="http://schemas.microsoft.com/office/drawing/2014/main" id="{A3C7D091-652A-E60A-6643-CACCFA47FED3}"/>
              </a:ext>
            </a:extLst>
          </p:cNvPr>
          <p:cNvSpPr/>
          <p:nvPr/>
        </p:nvSpPr>
        <p:spPr>
          <a:xfrm>
            <a:off x="4783930" y="3498414"/>
            <a:ext cx="900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有使用經驗</a:t>
            </a:r>
            <a:endParaRPr kumimoji="1" lang="en-US" altLang="zh-TW" sz="11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3" name="圓角矩形 8">
            <a:extLst>
              <a:ext uri="{FF2B5EF4-FFF2-40B4-BE49-F238E27FC236}">
                <a16:creationId xmlns:a16="http://schemas.microsoft.com/office/drawing/2014/main" id="{A3C7D091-652A-E60A-6643-CACCFA47FED3}"/>
              </a:ext>
            </a:extLst>
          </p:cNvPr>
          <p:cNvSpPr/>
          <p:nvPr/>
        </p:nvSpPr>
        <p:spPr>
          <a:xfrm>
            <a:off x="4678126" y="4874713"/>
            <a:ext cx="1096322" cy="36498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</a:t>
            </a:r>
            <a:r>
              <a:rPr kumimoji="1" lang="zh-TW" altLang="en-US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有使用經驗</a:t>
            </a:r>
            <a:endParaRPr kumimoji="1" lang="en-US" altLang="zh-TW" sz="11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00" kern="0" noProof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中斷使用者</a:t>
            </a:r>
            <a:endParaRPr kumimoji="1" lang="en-US" altLang="zh-TW" sz="11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269F005-AE57-BEFE-C7DF-6BF12DD71E61}"/>
              </a:ext>
            </a:extLst>
          </p:cNvPr>
          <p:cNvSpPr/>
          <p:nvPr/>
        </p:nvSpPr>
        <p:spPr>
          <a:xfrm>
            <a:off x="130307" y="1196709"/>
            <a:ext cx="494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問卷初稿經</a:t>
            </a:r>
            <a:r>
              <a:rPr kumimoji="1" lang="zh-TW" alt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兩次工作會議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、前測試訪調查修正及</a:t>
            </a:r>
            <a:r>
              <a:rPr kumimoji="1" lang="zh-TW" alt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一次專家諮詢會議</a:t>
            </a:r>
            <a:r>
              <a:rPr kumimoji="1" lang="zh-TW" alt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討論後定稿。</a:t>
            </a:r>
            <a:endParaRPr kumimoji="1" lang="zh-TW" altLang="en-US" sz="2000" dirty="0">
              <a:solidFill>
                <a:prstClr val="black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F5613C5E-3650-E97E-AAA4-97FD774732E8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量化調查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: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調查問卷內容</a:t>
            </a:r>
          </a:p>
        </p:txBody>
      </p:sp>
      <p:sp>
        <p:nvSpPr>
          <p:cNvPr id="7" name="圓角矩形 8">
            <a:extLst>
              <a:ext uri="{FF2B5EF4-FFF2-40B4-BE49-F238E27FC236}">
                <a16:creationId xmlns:a16="http://schemas.microsoft.com/office/drawing/2014/main" id="{CA3BA110-4517-4D39-FC6E-07E6EFA3B789}"/>
              </a:ext>
            </a:extLst>
          </p:cNvPr>
          <p:cNvSpPr/>
          <p:nvPr/>
        </p:nvSpPr>
        <p:spPr>
          <a:xfrm>
            <a:off x="10769600" y="5709991"/>
            <a:ext cx="1152000" cy="43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第二階段</a:t>
            </a:r>
            <a:endParaRPr lang="en-US" altLang="zh-TW" sz="1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質化研究</a:t>
            </a:r>
            <a:endParaRPr lang="en-US" altLang="zh-TW" sz="1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深度訪談</a:t>
            </a:r>
            <a:endParaRPr lang="en-US" altLang="zh-TW" sz="1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AA1927ED-FA7D-3908-5629-F9C65C4528B5}"/>
              </a:ext>
            </a:extLst>
          </p:cNvPr>
          <p:cNvSpPr/>
          <p:nvPr/>
        </p:nvSpPr>
        <p:spPr>
          <a:xfrm rot="16200000">
            <a:off x="10510947" y="5754983"/>
            <a:ext cx="360000" cy="54000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50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47A68-6C40-D0AB-4514-6508F8931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5190B93-7B74-EFF6-149E-2E82A0824A2A}"/>
              </a:ext>
            </a:extLst>
          </p:cNvPr>
          <p:cNvSpPr/>
          <p:nvPr/>
        </p:nvSpPr>
        <p:spPr>
          <a:xfrm>
            <a:off x="1727200" y="2333851"/>
            <a:ext cx="10464800" cy="1500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質化研究</a:t>
            </a:r>
            <a:r>
              <a:rPr lang="en-US" altLang="zh-TW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深度訪談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8E3C09-B802-6AC4-80A5-9798777CF180}"/>
              </a:ext>
            </a:extLst>
          </p:cNvPr>
          <p:cNvSpPr/>
          <p:nvPr/>
        </p:nvSpPr>
        <p:spPr>
          <a:xfrm>
            <a:off x="0" y="2333851"/>
            <a:ext cx="1591519" cy="15001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2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DAA75EB-F64D-11C3-6DBD-2B20C6AF1A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684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DF6C6-793E-4421-44CA-C371D8C0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9DE838-1766-1B03-1D1D-55D12FD54F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572250"/>
            <a:ext cx="2844800" cy="285750"/>
          </a:xfrm>
        </p:spPr>
        <p:txBody>
          <a:bodyPr/>
          <a:lstStyle/>
          <a:p>
            <a:pPr algn="r"/>
            <a:fld id="{73DA0BB7-265A-403C-9275-D587AB510EDC}" type="slidenum">
              <a:rPr lang="zh-TW" altLang="en-US" smtClean="0"/>
              <a:pPr algn="r"/>
              <a:t>9</a:t>
            </a:fld>
            <a:endParaRPr lang="zh-TW" altLang="en-US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1917391A-B900-C07C-6B7B-156F0C239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76655"/>
              </p:ext>
            </p:extLst>
          </p:nvPr>
        </p:nvGraphicFramePr>
        <p:xfrm>
          <a:off x="6375919" y="1029111"/>
          <a:ext cx="5760000" cy="54746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2556288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830565405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2624182430"/>
                    </a:ext>
                  </a:extLst>
                </a:gridCol>
              </a:tblGrid>
              <a:tr h="352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訪談對象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人數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訪談目的與蒐集重點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071164"/>
                  </a:ext>
                </a:extLst>
              </a:tr>
              <a:tr h="1104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非數位金融用戶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10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了解會上網但仍未使用數位金融服務者之意見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包含年輕族群、高齡者、身心障礙者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視覺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r>
                        <a:rPr lang="zh-TW" sz="1600" kern="100" dirty="0">
                          <a:effectLst/>
                        </a:rPr>
                        <a:t>、新住民等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96827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數位金融用戶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了解使用數位金融服務者不便之處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28214"/>
                  </a:ext>
                </a:extLst>
              </a:tr>
              <a:tr h="1104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業界專家學者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6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了解近年數位金融服務研究關注構面、實務推動困境，以及相關政策建議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如數位身分驗證、普惠金融等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5409085"/>
                  </a:ext>
                </a:extLst>
              </a:tr>
              <a:tr h="1104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財團法人證券投資人及期貨交易人保護中心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了解目前數位證券與期貨的民事爭議事件申訴與調處現況，以及相關法規是否完備、未來政策建議等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6208701"/>
                  </a:ext>
                </a:extLst>
              </a:tr>
              <a:tr h="1104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財團法人金融消費評議中心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了解目前金融商品或服務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存款、信用卡、保險、投資等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r>
                        <a:rPr lang="zh-TW" sz="1600" kern="100" dirty="0">
                          <a:effectLst/>
                        </a:rPr>
                        <a:t>所生之民事爭議處理現況，以及相關法規是否完備、未來政策建議等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701726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</a:rPr>
                        <a:t>總計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23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0338613"/>
                  </a:ext>
                </a:extLst>
              </a:tr>
            </a:tbl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8EAD4422-4D0E-F8D5-314D-A5535E324E22}"/>
              </a:ext>
            </a:extLst>
          </p:cNvPr>
          <p:cNvGrpSpPr/>
          <p:nvPr/>
        </p:nvGrpSpPr>
        <p:grpSpPr>
          <a:xfrm>
            <a:off x="3653991" y="2471935"/>
            <a:ext cx="2442009" cy="3229281"/>
            <a:chOff x="850965" y="798726"/>
            <a:chExt cx="5400000" cy="54000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72C31E3-3848-D005-6138-1A32F3F6424F}"/>
                </a:ext>
              </a:extLst>
            </p:cNvPr>
            <p:cNvSpPr/>
            <p:nvPr/>
          </p:nvSpPr>
          <p:spPr>
            <a:xfrm>
              <a:off x="850965" y="798726"/>
              <a:ext cx="5400000" cy="540000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r" defTabSz="4572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中斷使用者</a:t>
              </a:r>
            </a:p>
          </p:txBody>
        </p:sp>
        <p:sp>
          <p:nvSpPr>
            <p:cNvPr id="31" name="箭號: 五邊形 30">
              <a:extLst>
                <a:ext uri="{FF2B5EF4-FFF2-40B4-BE49-F238E27FC236}">
                  <a16:creationId xmlns:a16="http://schemas.microsoft.com/office/drawing/2014/main" id="{91121865-66E9-AC85-F3C4-FCFB729D7F8B}"/>
                </a:ext>
              </a:extLst>
            </p:cNvPr>
            <p:cNvSpPr/>
            <p:nvPr/>
          </p:nvSpPr>
          <p:spPr>
            <a:xfrm>
              <a:off x="850965" y="798726"/>
              <a:ext cx="5400000" cy="3141680"/>
            </a:xfrm>
            <a:prstGeom prst="homePlate">
              <a:avLst>
                <a:gd name="adj" fmla="val 173094"/>
              </a:avLst>
            </a:prstGeom>
            <a:solidFill>
              <a:srgbClr val="FF669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84138" marR="0" lvl="2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84138" marR="0" lvl="2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84138" marR="0" lvl="2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非使用者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2" name="流程圖: 人工輸入 31">
              <a:extLst>
                <a:ext uri="{FF2B5EF4-FFF2-40B4-BE49-F238E27FC236}">
                  <a16:creationId xmlns:a16="http://schemas.microsoft.com/office/drawing/2014/main" id="{EDECD9D7-3DE9-6FB0-968B-8DF421981167}"/>
                </a:ext>
              </a:extLst>
            </p:cNvPr>
            <p:cNvSpPr/>
            <p:nvPr/>
          </p:nvSpPr>
          <p:spPr>
            <a:xfrm>
              <a:off x="850965" y="2375551"/>
              <a:ext cx="5400000" cy="3823172"/>
            </a:xfrm>
            <a:prstGeom prst="flowChartManualInpu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有使用</a:t>
              </a:r>
              <a:b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</a:b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數位金融服務者</a:t>
              </a:r>
            </a:p>
          </p:txBody>
        </p:sp>
      </p:grp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E5903474-0FFA-A262-6A4D-CDEBB8ABD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21712"/>
              </p:ext>
            </p:extLst>
          </p:nvPr>
        </p:nvGraphicFramePr>
        <p:xfrm>
          <a:off x="455951" y="2330530"/>
          <a:ext cx="2630078" cy="1158240"/>
        </p:xfrm>
        <a:graphic>
          <a:graphicData uri="http://schemas.openxmlformats.org/drawingml/2006/table">
            <a:tbl>
              <a:tblPr/>
              <a:tblGrid>
                <a:gridCol w="1315039">
                  <a:extLst>
                    <a:ext uri="{9D8B030D-6E8A-4147-A177-3AD203B41FA5}">
                      <a16:colId xmlns:a16="http://schemas.microsoft.com/office/drawing/2014/main" val="728483739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val="2034262258"/>
                    </a:ext>
                  </a:extLst>
                </a:gridCol>
              </a:tblGrid>
              <a:tr h="46057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不想用</a:t>
                      </a:r>
                      <a:endParaRPr lang="en-US" altLang="zh-TW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不會用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想使用</a:t>
                      </a:r>
                      <a:endParaRPr lang="en-US" altLang="zh-TW" sz="16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不會用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31445"/>
                  </a:ext>
                </a:extLst>
              </a:tr>
              <a:tr h="46057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不想用</a:t>
                      </a:r>
                      <a:endParaRPr lang="en-US" altLang="zh-TW" sz="16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會使用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想使用</a:t>
                      </a:r>
                      <a:endParaRPr lang="en-US" altLang="zh-TW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會使用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8560"/>
                  </a:ext>
                </a:extLst>
              </a:tr>
            </a:tbl>
          </a:graphicData>
        </a:graphic>
      </p:graphicFrame>
      <p:sp>
        <p:nvSpPr>
          <p:cNvPr id="34" name="箭號: 向左 33">
            <a:extLst>
              <a:ext uri="{FF2B5EF4-FFF2-40B4-BE49-F238E27FC236}">
                <a16:creationId xmlns:a16="http://schemas.microsoft.com/office/drawing/2014/main" id="{42D3DD2C-20C0-0E5A-B011-2C98781C8CAF}"/>
              </a:ext>
            </a:extLst>
          </p:cNvPr>
          <p:cNvSpPr/>
          <p:nvPr/>
        </p:nvSpPr>
        <p:spPr>
          <a:xfrm>
            <a:off x="3346992" y="3113102"/>
            <a:ext cx="252000" cy="264237"/>
          </a:xfrm>
          <a:prstGeom prst="leftArrow">
            <a:avLst/>
          </a:prstGeom>
          <a:solidFill>
            <a:srgbClr val="FF66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DA256D-1081-97ED-37CC-6C88A37008F5}"/>
              </a:ext>
            </a:extLst>
          </p:cNvPr>
          <p:cNvSpPr/>
          <p:nvPr/>
        </p:nvSpPr>
        <p:spPr>
          <a:xfrm>
            <a:off x="192000" y="2255118"/>
            <a:ext cx="3120272" cy="1916438"/>
          </a:xfrm>
          <a:prstGeom prst="rect">
            <a:avLst/>
          </a:prstGeom>
          <a:noFill/>
          <a:ln w="12700" cap="flat" cmpd="sng" algn="ctr">
            <a:solidFill>
              <a:srgbClr val="FF6699"/>
            </a:solidFill>
            <a:prstDash val="sysDash"/>
            <a:miter lim="800000"/>
          </a:ln>
          <a:effectLst/>
        </p:spPr>
        <p:txBody>
          <a:bodyPr rtlCol="0" anchor="b"/>
          <a:lstStyle/>
          <a:p>
            <a:pPr marL="342900" indent="-342900" defTabSz="1625620">
              <a:buFont typeface="Wingdings" panose="05000000000000000000" pitchFamily="2" charset="2"/>
              <a:buChar char="l"/>
              <a:defRPr/>
            </a:pPr>
            <a:r>
              <a:rPr lang="zh-TW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不想用的原因</a:t>
            </a:r>
            <a:r>
              <a:rPr lang="en-US" altLang="zh-TW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(</a:t>
            </a:r>
            <a:r>
              <a:rPr lang="zh-TW" alt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習慣</a:t>
            </a:r>
            <a:r>
              <a:rPr lang="en-US" altLang="zh-TW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/</a:t>
            </a:r>
            <a:r>
              <a:rPr lang="zh-TW" alt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個資</a:t>
            </a:r>
            <a:r>
              <a:rPr lang="en-US" altLang="zh-TW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)</a:t>
            </a:r>
          </a:p>
          <a:p>
            <a:pPr marL="342900" indent="-342900" defTabSz="1625620">
              <a:buFont typeface="Wingdings" panose="05000000000000000000" pitchFamily="2" charset="2"/>
              <a:buChar char="l"/>
              <a:defRPr/>
            </a:pPr>
            <a:r>
              <a:rPr lang="zh-TW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不會用的情境</a:t>
            </a:r>
            <a:r>
              <a:rPr lang="en-US" altLang="zh-TW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(</a:t>
            </a:r>
            <a:r>
              <a:rPr lang="zh-TW" alt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申辦</a:t>
            </a:r>
            <a:r>
              <a:rPr lang="en-US" altLang="zh-TW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/</a:t>
            </a:r>
            <a:r>
              <a:rPr lang="zh-TW" alt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功能</a:t>
            </a:r>
            <a:r>
              <a:rPr lang="en-US" altLang="zh-TW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)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0CE5934-E3BD-AE49-16DA-8AC327A26BE7}"/>
              </a:ext>
            </a:extLst>
          </p:cNvPr>
          <p:cNvSpPr/>
          <p:nvPr/>
        </p:nvSpPr>
        <p:spPr>
          <a:xfrm>
            <a:off x="192000" y="4246968"/>
            <a:ext cx="3120272" cy="1740124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b"/>
          <a:lstStyle/>
          <a:p>
            <a:pPr marL="342900" indent="-342900" defTabSz="1625620">
              <a:buFont typeface="Wingdings" panose="05000000000000000000" pitchFamily="2" charset="2"/>
              <a:buChar char="l"/>
              <a:defRPr/>
            </a:pPr>
            <a:r>
              <a:rPr lang="zh-TW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滿意度最低指標</a:t>
            </a:r>
            <a:r>
              <a:rPr lang="en-US" altLang="zh-TW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-</a:t>
            </a:r>
            <a:r>
              <a:rPr lang="zh-TW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使用者遭遇的困難</a:t>
            </a:r>
            <a:r>
              <a:rPr lang="en-US" altLang="zh-TW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/</a:t>
            </a:r>
            <a:r>
              <a:rPr lang="zh-TW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不便</a:t>
            </a:r>
            <a:r>
              <a:rPr lang="en-US" altLang="zh-TW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/</a:t>
            </a:r>
            <a:r>
              <a:rPr lang="zh-TW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斷點</a:t>
            </a:r>
            <a:endParaRPr lang="en-US" altLang="zh-TW" b="1" kern="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  <a:p>
            <a:pPr marL="342900" indent="-342900" defTabSz="1625620">
              <a:buFont typeface="Wingdings" panose="05000000000000000000" pitchFamily="2" charset="2"/>
              <a:buChar char="l"/>
              <a:defRPr/>
            </a:pPr>
            <a:r>
              <a:rPr lang="zh-TW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不同身分使用者的困境</a:t>
            </a:r>
            <a:endParaRPr lang="en-US" altLang="zh-TW" b="1" kern="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  <a:p>
            <a:pPr marL="536575" lvl="1" indent="-177800" defTabSz="1625620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高齡者閱讀障礙</a:t>
            </a:r>
            <a:endParaRPr lang="en-US" altLang="zh-TW" kern="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  <a:p>
            <a:pPr marL="536575" lvl="1" indent="-177800" defTabSz="1625620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視障者語音朗誦</a:t>
            </a:r>
            <a:endParaRPr lang="en-US" altLang="zh-TW" kern="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  <a:p>
            <a:pPr marL="536575" lvl="1" indent="-177800" defTabSz="1625620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其他進入障礙 等</a:t>
            </a:r>
            <a:r>
              <a:rPr lang="en-US" altLang="zh-TW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…</a:t>
            </a:r>
            <a:endParaRPr lang="en-US" altLang="zh-TW" b="1" kern="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</p:txBody>
      </p:sp>
      <p:sp>
        <p:nvSpPr>
          <p:cNvPr id="37" name="箭號: 向左 36">
            <a:extLst>
              <a:ext uri="{FF2B5EF4-FFF2-40B4-BE49-F238E27FC236}">
                <a16:creationId xmlns:a16="http://schemas.microsoft.com/office/drawing/2014/main" id="{B0F8C251-A8C5-E162-0B6A-26ACDD30DB05}"/>
              </a:ext>
            </a:extLst>
          </p:cNvPr>
          <p:cNvSpPr/>
          <p:nvPr/>
        </p:nvSpPr>
        <p:spPr>
          <a:xfrm>
            <a:off x="3346992" y="4818940"/>
            <a:ext cx="252000" cy="264237"/>
          </a:xfrm>
          <a:prstGeom prst="leftArrow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9" name="箭號: 彎曲 38">
            <a:extLst>
              <a:ext uri="{FF2B5EF4-FFF2-40B4-BE49-F238E27FC236}">
                <a16:creationId xmlns:a16="http://schemas.microsoft.com/office/drawing/2014/main" id="{13FDC241-5EAB-9578-9A16-7C402547DA0A}"/>
              </a:ext>
            </a:extLst>
          </p:cNvPr>
          <p:cNvSpPr/>
          <p:nvPr/>
        </p:nvSpPr>
        <p:spPr>
          <a:xfrm rot="16200000" flipH="1">
            <a:off x="5141676" y="1319933"/>
            <a:ext cx="720000" cy="1584000"/>
          </a:xfrm>
          <a:prstGeom prst="bentArrow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C0F9580-569C-35AA-60BE-E036B8F3CA86}"/>
              </a:ext>
            </a:extLst>
          </p:cNvPr>
          <p:cNvSpPr/>
          <p:nvPr/>
        </p:nvSpPr>
        <p:spPr>
          <a:xfrm>
            <a:off x="4874995" y="1335468"/>
            <a:ext cx="1385313" cy="4164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625620">
              <a:defRPr/>
            </a:pPr>
            <a:r>
              <a:rPr lang="zh-TW" altLang="en-US" sz="2000" kern="0" dirty="0">
                <a:solidFill>
                  <a:srgbClr val="7030A0"/>
                </a:solidFill>
                <a:latin typeface="微軟正黑體" panose="020B0604030504040204" pitchFamily="34" charset="-120"/>
              </a:rPr>
              <a:t>消費者</a:t>
            </a:r>
            <a:endParaRPr lang="en-US" altLang="zh-TW" sz="2000" kern="0" dirty="0">
              <a:solidFill>
                <a:srgbClr val="7030A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194D4E81-C047-60E9-F5F4-DB18457806A4}"/>
              </a:ext>
            </a:extLst>
          </p:cNvPr>
          <p:cNvSpPr txBox="1">
            <a:spLocks/>
          </p:cNvSpPr>
          <p:nvPr/>
        </p:nvSpPr>
        <p:spPr>
          <a:xfrm>
            <a:off x="1972234" y="189289"/>
            <a:ext cx="10219765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質化研究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: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深度訪談對象</a:t>
            </a:r>
          </a:p>
        </p:txBody>
      </p:sp>
    </p:spTree>
    <p:extLst>
      <p:ext uri="{BB962C8B-B14F-4D97-AF65-F5344CB8AC3E}">
        <p14:creationId xmlns:p14="http://schemas.microsoft.com/office/powerpoint/2010/main" val="958779288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自訂 1">
      <a:dk1>
        <a:sysClr val="windowText" lastClr="000000"/>
      </a:dk1>
      <a:lt1>
        <a:sysClr val="window" lastClr="FFFFFF"/>
      </a:lt1>
      <a:dk2>
        <a:srgbClr val="5B84B1"/>
      </a:dk2>
      <a:lt2>
        <a:srgbClr val="B6CADA"/>
      </a:lt2>
      <a:accent1>
        <a:srgbClr val="0F4C81"/>
      </a:accent1>
      <a:accent2>
        <a:srgbClr val="FC766A"/>
      </a:accent2>
      <a:accent3>
        <a:srgbClr val="A48D7F"/>
      </a:accent3>
      <a:accent4>
        <a:srgbClr val="8F67CB"/>
      </a:accent4>
      <a:accent5>
        <a:srgbClr val="F5B895"/>
      </a:accent5>
      <a:accent6>
        <a:srgbClr val="84898C"/>
      </a:accent6>
      <a:hlink>
        <a:srgbClr val="000000"/>
      </a:hlink>
      <a:folHlink>
        <a:srgbClr val="000000"/>
      </a:folHlink>
    </a:clrScheme>
    <a:fontScheme name="微軟正黑體+Century Gothic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24814</TotalTime>
  <Words>3629</Words>
  <Application>Microsoft Office PowerPoint</Application>
  <PresentationFormat>寬螢幕</PresentationFormat>
  <Paragraphs>672</Paragraphs>
  <Slides>25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7" baseType="lpstr">
      <vt:lpstr>Arial Unicode MS</vt:lpstr>
      <vt:lpstr>Microsoft YaHei</vt:lpstr>
      <vt:lpstr>微軟正黑體</vt:lpstr>
      <vt:lpstr>新細明體</vt:lpstr>
      <vt:lpstr>標楷體</vt:lpstr>
      <vt:lpstr>Arial</vt:lpstr>
      <vt:lpstr>Calibri</vt:lpstr>
      <vt:lpstr>Century Gothic</vt:lpstr>
      <vt:lpstr>Symbol</vt:lpstr>
      <vt:lpstr>Times New Roman</vt:lpstr>
      <vt:lpstr>Wingdings</vt:lpstr>
      <vt:lpstr>自訂設計</vt:lpstr>
      <vt:lpstr>PowerPoint 簡報</vt:lpstr>
      <vt:lpstr>調查目的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簡報結束，敬請指教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紀宜穎</dc:creator>
  <cp:lastModifiedBy>蕭錦炎</cp:lastModifiedBy>
  <cp:revision>904</cp:revision>
  <cp:lastPrinted>2025-07-14T12:18:57Z</cp:lastPrinted>
  <dcterms:created xsi:type="dcterms:W3CDTF">2021-04-14T08:47:11Z</dcterms:created>
  <dcterms:modified xsi:type="dcterms:W3CDTF">2025-10-08T02:22:18Z</dcterms:modified>
</cp:coreProperties>
</file>